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Alfa Slab One"/>
      <p:regular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399c0a84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399c0a84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399c0a84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399c0a84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399c0a84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399c0a84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399c0a8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399c0a8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77c9a075e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77c9a075e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77c9a075e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77c9a075e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399c0a84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399c0a84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77c9a075e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77c9a075e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7c9a075e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7c9a075e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399c0a84a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399c0a84a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399c0a8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399c0a8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77c9a075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77c9a075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399c0a84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399c0a84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77c9a075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77c9a075e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77c9a075e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77c9a075e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399c0a84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399c0a84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399c0a84a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399c0a84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399c0a84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399c0a84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20" Type="http://schemas.openxmlformats.org/officeDocument/2006/relationships/image" Target="../media/image11.png"/><Relationship Id="rId11" Type="http://schemas.openxmlformats.org/officeDocument/2006/relationships/hyperlink" Target="https://zgtmmscdc.weebly.com/guest-speakers.html" TargetMode="External"/><Relationship Id="rId10" Type="http://schemas.openxmlformats.org/officeDocument/2006/relationships/hyperlink" Target="https://zgtmmscdc.weebly.com/virtual-career-tourschats-20-21.html" TargetMode="External"/><Relationship Id="rId13" Type="http://schemas.openxmlformats.org/officeDocument/2006/relationships/hyperlink" Target="https://zgtmmscdc.weebly.com/student-career-immersion.html" TargetMode="External"/><Relationship Id="rId12" Type="http://schemas.openxmlformats.org/officeDocument/2006/relationships/hyperlink" Target="https://zgtmmscdc.weebly.com/career-cluster-osle.html"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zgtmmscdc.weebly.com/career-interest-inventory.html" TargetMode="External"/><Relationship Id="rId4" Type="http://schemas.openxmlformats.org/officeDocument/2006/relationships/hyperlink" Target="https://zgtmmscdc.weebly.com/career-interest-inventory.html" TargetMode="External"/><Relationship Id="rId9" Type="http://schemas.openxmlformats.org/officeDocument/2006/relationships/hyperlink" Target="https://center.ncsu.edu/nccte-cms/career_pathways.php" TargetMode="External"/><Relationship Id="rId15" Type="http://schemas.openxmlformats.org/officeDocument/2006/relationships/hyperlink" Target="https://zgtmmscdc.weebly.com/student-career-immersion.html" TargetMode="External"/><Relationship Id="rId14" Type="http://schemas.openxmlformats.org/officeDocument/2006/relationships/hyperlink" Target="https://zgtmmscdc.weebly.com/student-career-immersion.html" TargetMode="External"/><Relationship Id="rId17" Type="http://schemas.openxmlformats.org/officeDocument/2006/relationships/hyperlink" Target="https://www.wcpss.net/domain/17715" TargetMode="External"/><Relationship Id="rId16" Type="http://schemas.openxmlformats.org/officeDocument/2006/relationships/hyperlink" Target="https://zgtmmscdc.weebly.com/student-career-immersion.html" TargetMode="External"/><Relationship Id="rId5" Type="http://schemas.openxmlformats.org/officeDocument/2006/relationships/hyperlink" Target="https://zgtmmscdc.weebly.com/career-interest-inventory.html" TargetMode="External"/><Relationship Id="rId19" Type="http://schemas.openxmlformats.org/officeDocument/2006/relationships/hyperlink" Target="https://zgtmmscdc.weebly.com/college-and-career-fair.html" TargetMode="External"/><Relationship Id="rId6" Type="http://schemas.openxmlformats.org/officeDocument/2006/relationships/hyperlink" Target="https://zgtmmscdc.weebly.com/career-interest-inventory.htmleer-cluster-match" TargetMode="External"/><Relationship Id="rId18" Type="http://schemas.openxmlformats.org/officeDocument/2006/relationships/hyperlink" Target="https://zgtmmscdc.weebly.com/truck-fair-event.html" TargetMode="External"/><Relationship Id="rId7" Type="http://schemas.openxmlformats.org/officeDocument/2006/relationships/hyperlink" Target="https://majorclarity.com/" TargetMode="External"/><Relationship Id="rId8" Type="http://schemas.openxmlformats.org/officeDocument/2006/relationships/hyperlink" Target="https://zgtmmscdc.weebly.com/career-clusters--career-planning.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1" Type="http://schemas.openxmlformats.org/officeDocument/2006/relationships/hyperlink" Target="https://www.canva.com/design/DAFOyVuvFQo/X7YTaKz-PWoR4VCWfsnlBg/view?utm_content=DAFOyVuvFQo&amp;utm_campaign=designshare&amp;utm_medium=link&amp;utm_source=publishsharelink" TargetMode="External"/><Relationship Id="rId10" Type="http://schemas.openxmlformats.org/officeDocument/2006/relationships/hyperlink" Target="https://www.canva.com/design/DAFOyVuvFQo/X7YTaKz-PWoR4VCWfsnlBg/view?utm_content=DAFOyVuvFQo&amp;utm_campaign=designshare&amp;utm_medium=link&amp;utm_source=publishsharelink" TargetMode="External"/><Relationship Id="rId12"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enter.ncsu.edu/nccte-cms/career_pathways.php" TargetMode="External"/><Relationship Id="rId4" Type="http://schemas.openxmlformats.org/officeDocument/2006/relationships/hyperlink" Target="https://www.wcpss.net/Page/173" TargetMode="External"/><Relationship Id="rId9" Type="http://schemas.openxmlformats.org/officeDocument/2006/relationships/hyperlink" Target="https://www.wcpss.net/domain/17107" TargetMode="External"/><Relationship Id="rId5" Type="http://schemas.openxmlformats.org/officeDocument/2006/relationships/hyperlink" Target="https://www.wcpss.net/Page/173" TargetMode="External"/><Relationship Id="rId6" Type="http://schemas.openxmlformats.org/officeDocument/2006/relationships/hyperlink" Target="https://www.wcpss.net/Page/173" TargetMode="External"/><Relationship Id="rId7" Type="http://schemas.openxmlformats.org/officeDocument/2006/relationships/hyperlink" Target="https://www.wcpss.net/domain/53" TargetMode="External"/><Relationship Id="rId8" Type="http://schemas.openxmlformats.org/officeDocument/2006/relationships/hyperlink" Target="https://www.wcpss.net/domain/53"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zgtmmscdc.weebly.com/career-cluster-osle.html" TargetMode="External"/><Relationship Id="rId10" Type="http://schemas.openxmlformats.org/officeDocument/2006/relationships/hyperlink" Target="https://zgtmmscdc.weebly.com/career-cluster-osle.html" TargetMode="External"/><Relationship Id="rId13" Type="http://schemas.openxmlformats.org/officeDocument/2006/relationships/hyperlink" Target="https://zgtmmscdc.weebly.com/college-information.html" TargetMode="External"/><Relationship Id="rId12" Type="http://schemas.openxmlformats.org/officeDocument/2006/relationships/hyperlink" Target="https://zgtmmscdc.weebly.com/career-cluster-osle.html"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sites.google.com/wcpss.net/mrs-creech-2021-22-/diversify-architecture-club" TargetMode="External"/><Relationship Id="rId4" Type="http://schemas.openxmlformats.org/officeDocument/2006/relationships/hyperlink" Target="https://ncscienceolympiad.ncsu.edu/" TargetMode="External"/><Relationship Id="rId9" Type="http://schemas.openxmlformats.org/officeDocument/2006/relationships/hyperlink" Target="https://zgtmmscdc.weebly.com/junior-achievement-events.html" TargetMode="External"/><Relationship Id="rId15" Type="http://schemas.openxmlformats.org/officeDocument/2006/relationships/hyperlink" Target="https://zgtmmscdc.weebly.com/financial-management-events.html" TargetMode="External"/><Relationship Id="rId14" Type="http://schemas.openxmlformats.org/officeDocument/2006/relationships/hyperlink" Target="https://docs.google.com/document/d/1EQctZO47hHfkg8G8KTW_5KtKkGcuT-Cfj8Anpk4f1O4/edit?usp=sharing" TargetMode="External"/><Relationship Id="rId5" Type="http://schemas.openxmlformats.org/officeDocument/2006/relationships/hyperlink" Target="https://zgtmmscdc.weebly.com/truck-fair-event.html" TargetMode="External"/><Relationship Id="rId6" Type="http://schemas.openxmlformats.org/officeDocument/2006/relationships/hyperlink" Target="https://zgtmmscdc.weebly.com/truck-fair-event.html" TargetMode="External"/><Relationship Id="rId7" Type="http://schemas.openxmlformats.org/officeDocument/2006/relationships/hyperlink" Target="https://zgtmmscdc.weebly.com/truck-fair-event.html" TargetMode="External"/><Relationship Id="rId8" Type="http://schemas.openxmlformats.org/officeDocument/2006/relationships/hyperlink" Target="https://zgtmmscdc.weebly.com/college-and-career-fair.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forms.gle/G4uVfA1MJbMyhTBz7" TargetMode="External"/><Relationship Id="rId4" Type="http://schemas.openxmlformats.org/officeDocument/2006/relationships/hyperlink" Target="https://tinyurl.com/3bv9zey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wakecountyathletics.com/zebulon" TargetMode="External"/><Relationship Id="rId4" Type="http://schemas.openxmlformats.org/officeDocument/2006/relationships/hyperlink" Target="https://sites.google.com/wcpss.net/mrs-creech-2021-22-/fccla?authuser=0" TargetMode="External"/><Relationship Id="rId5" Type="http://schemas.openxmlformats.org/officeDocument/2006/relationships/hyperlink" Target="https://www.wcpss.net/domain/17715" TargetMode="External"/><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document/d/1bY5NHyulshcaOaZzVkKVofMnwOH30FhJ/edit?usp=sharing&amp;ouid=114187010288950176072&amp;rtpof=true&amp;sd=true" TargetMode="External"/><Relationship Id="rId4" Type="http://schemas.openxmlformats.org/officeDocument/2006/relationships/hyperlink" Target="https://docs.google.com/document/d/1bY5NHyulshcaOaZzVkKVofMnwOH30FhJ/edit?usp=sharing&amp;ouid=114187010288950176072&amp;rtpof=true&amp;sd=true" TargetMode="External"/><Relationship Id="rId5" Type="http://schemas.openxmlformats.org/officeDocument/2006/relationships/hyperlink" Target="https://docs.google.com/document/d/1bY5NHyulshcaOaZzVkKVofMnwOH30FhJ/edit?usp=sharing&amp;ouid=114187010288950176072&amp;rtpof=true&amp;sd=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zgtmmscdc.weebly.com/eastern-wake-business-alliance.html" TargetMode="External"/><Relationship Id="rId4" Type="http://schemas.openxmlformats.org/officeDocument/2006/relationships/hyperlink" Target="https://zgtmmscdc.weebly.com/eastern-wake-business-alliance.html" TargetMode="External"/><Relationship Id="rId5" Type="http://schemas.openxmlformats.org/officeDocument/2006/relationships/hyperlink" Target="https://zgtmmscdc.weebly.com/eastern-wake-business-alliance.html" TargetMode="External"/><Relationship Id="rId6" Type="http://schemas.openxmlformats.org/officeDocument/2006/relationships/hyperlink" Target="https://zgtmmscdc.weebly.com/eastern-wake-business-alliance.html" TargetMode="External"/><Relationship Id="rId7" Type="http://schemas.openxmlformats.org/officeDocument/2006/relationships/hyperlink" Target="https://zgtmmscdc.weebly.com/eastern-wake-business-allianc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AU7Pe0BOPSWBZ2f8WPHlNjfrLUjGL67J/view"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0"/>
            <a:ext cx="8520600" cy="3145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4900">
              <a:solidFill>
                <a:srgbClr val="0000FF"/>
              </a:solidFill>
            </a:endParaRPr>
          </a:p>
          <a:p>
            <a:pPr indent="0" lvl="0" marL="0" rtl="0" algn="ctr">
              <a:spcBef>
                <a:spcPts val="0"/>
              </a:spcBef>
              <a:spcAft>
                <a:spcPts val="0"/>
              </a:spcAft>
              <a:buNone/>
            </a:pPr>
            <a:r>
              <a:rPr lang="en" sz="4900">
                <a:solidFill>
                  <a:srgbClr val="0000FF"/>
                </a:solidFill>
              </a:rPr>
              <a:t>Eastern Wake Business Alliance Kick Off</a:t>
            </a:r>
            <a:endParaRPr sz="4900">
              <a:solidFill>
                <a:srgbClr val="0000FF"/>
              </a:solidFill>
            </a:endParaRPr>
          </a:p>
        </p:txBody>
      </p:sp>
      <p:sp>
        <p:nvSpPr>
          <p:cNvPr id="57" name="Google Shape;57;p13"/>
          <p:cNvSpPr txBox="1"/>
          <p:nvPr>
            <p:ph idx="1" type="subTitle"/>
          </p:nvPr>
        </p:nvSpPr>
        <p:spPr>
          <a:xfrm>
            <a:off x="311700" y="3145300"/>
            <a:ext cx="8520600" cy="851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500">
                <a:solidFill>
                  <a:schemeClr val="dk1"/>
                </a:solidFill>
              </a:rPr>
              <a:t>Career &amp; Technical Education </a:t>
            </a:r>
            <a:endParaRPr sz="2500">
              <a:solidFill>
                <a:schemeClr val="dk1"/>
              </a:solidFill>
            </a:endParaRPr>
          </a:p>
          <a:p>
            <a:pPr indent="0" lvl="0" marL="0" rtl="0" algn="ctr">
              <a:spcBef>
                <a:spcPts val="0"/>
              </a:spcBef>
              <a:spcAft>
                <a:spcPts val="0"/>
              </a:spcAft>
              <a:buNone/>
            </a:pPr>
            <a:r>
              <a:rPr lang="en" sz="2500">
                <a:solidFill>
                  <a:schemeClr val="dk1"/>
                </a:solidFill>
              </a:rPr>
              <a:t>WCPSS Career Development </a:t>
            </a:r>
            <a:endParaRPr sz="2500">
              <a:solidFill>
                <a:schemeClr val="dk1"/>
              </a:solidFill>
            </a:endParaRPr>
          </a:p>
        </p:txBody>
      </p:sp>
      <p:sp>
        <p:nvSpPr>
          <p:cNvPr id="58" name="Google Shape;58;p13"/>
          <p:cNvSpPr txBox="1"/>
          <p:nvPr/>
        </p:nvSpPr>
        <p:spPr>
          <a:xfrm>
            <a:off x="0" y="3866875"/>
            <a:ext cx="9144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Barnanne Creech (ZGTMMS) &amp; Katie Coble (EWHS)</a:t>
            </a:r>
            <a:endParaRPr b="1"/>
          </a:p>
          <a:p>
            <a:pPr indent="0" lvl="0" marL="0" rtl="0" algn="ctr">
              <a:spcBef>
                <a:spcPts val="0"/>
              </a:spcBef>
              <a:spcAft>
                <a:spcPts val="0"/>
              </a:spcAft>
              <a:buNone/>
            </a:pPr>
            <a:r>
              <a:t/>
            </a:r>
            <a:endParaRPr b="1"/>
          </a:p>
        </p:txBody>
      </p:sp>
      <p:pic>
        <p:nvPicPr>
          <p:cNvPr id="59" name="Google Shape;59;p13"/>
          <p:cNvPicPr preferRelativeResize="0"/>
          <p:nvPr/>
        </p:nvPicPr>
        <p:blipFill>
          <a:blip r:embed="rId3">
            <a:alphaModFix/>
          </a:blip>
          <a:stretch>
            <a:fillRect/>
          </a:stretch>
        </p:blipFill>
        <p:spPr>
          <a:xfrm>
            <a:off x="758398" y="253875"/>
            <a:ext cx="3589500" cy="1230700"/>
          </a:xfrm>
          <a:prstGeom prst="rect">
            <a:avLst/>
          </a:prstGeom>
          <a:noFill/>
          <a:ln>
            <a:noFill/>
          </a:ln>
        </p:spPr>
      </p:pic>
      <p:pic>
        <p:nvPicPr>
          <p:cNvPr id="60" name="Google Shape;60;p13"/>
          <p:cNvPicPr preferRelativeResize="0"/>
          <p:nvPr/>
        </p:nvPicPr>
        <p:blipFill>
          <a:blip r:embed="rId4">
            <a:alphaModFix/>
          </a:blip>
          <a:stretch>
            <a:fillRect/>
          </a:stretch>
        </p:blipFill>
        <p:spPr>
          <a:xfrm>
            <a:off x="5347050" y="108150"/>
            <a:ext cx="2812250" cy="152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203526" y="152400"/>
            <a:ext cx="86376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hlink"/>
                </a:solidFill>
                <a:hlinkClick r:id="rId3"/>
              </a:rPr>
              <a:t>ZGTMMS </a:t>
            </a:r>
            <a:r>
              <a:rPr b="1" lang="en" u="sng">
                <a:solidFill>
                  <a:schemeClr val="hlink"/>
                </a:solidFill>
                <a:hlinkClick r:id="rId4"/>
              </a:rPr>
              <a:t>Career Development </a:t>
            </a:r>
            <a:r>
              <a:rPr b="1" lang="en" u="sng">
                <a:solidFill>
                  <a:schemeClr val="hlink"/>
                </a:solidFill>
                <a:hlinkClick r:id="rId5"/>
              </a:rPr>
              <a:t>Programming</a:t>
            </a:r>
            <a:r>
              <a:rPr b="1" lang="en"/>
              <a:t> </a:t>
            </a:r>
            <a:endParaRPr b="1"/>
          </a:p>
        </p:txBody>
      </p:sp>
      <p:sp>
        <p:nvSpPr>
          <p:cNvPr id="128" name="Google Shape;128;p23"/>
          <p:cNvSpPr txBox="1"/>
          <p:nvPr>
            <p:ph idx="1" type="body"/>
          </p:nvPr>
        </p:nvSpPr>
        <p:spPr>
          <a:xfrm>
            <a:off x="311700" y="1017725"/>
            <a:ext cx="8520600" cy="3959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rgbClr val="000000"/>
              </a:buClr>
              <a:buSzPct val="100000"/>
              <a:buChar char="●"/>
            </a:pPr>
            <a:r>
              <a:rPr lang="en">
                <a:solidFill>
                  <a:srgbClr val="000000"/>
                </a:solidFill>
              </a:rPr>
              <a:t>All students take a </a:t>
            </a:r>
            <a:r>
              <a:rPr lang="en" u="sng">
                <a:solidFill>
                  <a:schemeClr val="hlink"/>
                </a:solidFill>
                <a:hlinkClick r:id="rId6"/>
              </a:rPr>
              <a:t>Career Survey</a:t>
            </a:r>
            <a:r>
              <a:rPr lang="en">
                <a:solidFill>
                  <a:srgbClr val="000000"/>
                </a:solidFill>
              </a:rPr>
              <a:t> @ ZGTMMS </a:t>
            </a:r>
            <a:endParaRPr>
              <a:solidFill>
                <a:srgbClr val="000000"/>
              </a:solidFill>
            </a:endParaRPr>
          </a:p>
          <a:p>
            <a:pPr indent="-334327" lvl="0" marL="457200" rtl="0" algn="l">
              <a:spcBef>
                <a:spcPts val="0"/>
              </a:spcBef>
              <a:spcAft>
                <a:spcPts val="0"/>
              </a:spcAft>
              <a:buClr>
                <a:srgbClr val="000000"/>
              </a:buClr>
              <a:buSzPct val="100000"/>
              <a:buChar char="●"/>
            </a:pPr>
            <a:r>
              <a:rPr lang="en">
                <a:solidFill>
                  <a:srgbClr val="000000"/>
                </a:solidFill>
              </a:rPr>
              <a:t>All WCPSS 8th - 12th grade have access to </a:t>
            </a:r>
            <a:r>
              <a:rPr lang="en" u="sng">
                <a:solidFill>
                  <a:schemeClr val="hlink"/>
                </a:solidFill>
                <a:hlinkClick r:id="rId7"/>
              </a:rPr>
              <a:t>Major Clarity </a:t>
            </a:r>
            <a:r>
              <a:rPr lang="en">
                <a:solidFill>
                  <a:srgbClr val="000000"/>
                </a:solidFill>
              </a:rPr>
              <a:t>for career surveys</a:t>
            </a:r>
            <a:endParaRPr>
              <a:solidFill>
                <a:srgbClr val="000000"/>
              </a:solidFill>
            </a:endParaRPr>
          </a:p>
          <a:p>
            <a:pPr indent="-334327" lvl="0" marL="457200" rtl="0" algn="l">
              <a:spcBef>
                <a:spcPts val="0"/>
              </a:spcBef>
              <a:spcAft>
                <a:spcPts val="0"/>
              </a:spcAft>
              <a:buClr>
                <a:srgbClr val="000000"/>
              </a:buClr>
              <a:buSzPct val="100000"/>
              <a:buChar char="●"/>
            </a:pPr>
            <a:r>
              <a:rPr lang="en">
                <a:solidFill>
                  <a:srgbClr val="000000"/>
                </a:solidFill>
              </a:rPr>
              <a:t>Students taught about the </a:t>
            </a:r>
            <a:r>
              <a:rPr lang="en" u="sng">
                <a:solidFill>
                  <a:schemeClr val="hlink"/>
                </a:solidFill>
                <a:hlinkClick r:id="rId8"/>
              </a:rPr>
              <a:t>16 career clusters</a:t>
            </a:r>
            <a:endParaRPr>
              <a:solidFill>
                <a:srgbClr val="000000"/>
              </a:solidFill>
            </a:endParaRPr>
          </a:p>
          <a:p>
            <a:pPr indent="-334327" lvl="0" marL="457200" rtl="0" algn="l">
              <a:spcBef>
                <a:spcPts val="0"/>
              </a:spcBef>
              <a:spcAft>
                <a:spcPts val="0"/>
              </a:spcAft>
              <a:buClr>
                <a:srgbClr val="000000"/>
              </a:buClr>
              <a:buSzPct val="100000"/>
              <a:buChar char="●"/>
            </a:pPr>
            <a:r>
              <a:rPr lang="en">
                <a:solidFill>
                  <a:srgbClr val="000000"/>
                </a:solidFill>
              </a:rPr>
              <a:t>Students choose CTE </a:t>
            </a:r>
            <a:r>
              <a:rPr lang="en" u="sng">
                <a:solidFill>
                  <a:schemeClr val="hlink"/>
                </a:solidFill>
                <a:hlinkClick r:id="rId9"/>
              </a:rPr>
              <a:t>courses</a:t>
            </a:r>
            <a:r>
              <a:rPr lang="en">
                <a:solidFill>
                  <a:srgbClr val="000000"/>
                </a:solidFill>
              </a:rPr>
              <a:t> based on career cluster interest</a:t>
            </a:r>
            <a:endParaRPr>
              <a:solidFill>
                <a:srgbClr val="000000"/>
              </a:solidFill>
            </a:endParaRPr>
          </a:p>
          <a:p>
            <a:pPr indent="-334327" lvl="0" marL="457200" rtl="0" algn="l">
              <a:spcBef>
                <a:spcPts val="0"/>
              </a:spcBef>
              <a:spcAft>
                <a:spcPts val="0"/>
              </a:spcAft>
              <a:buClr>
                <a:srgbClr val="000000"/>
              </a:buClr>
              <a:buSzPct val="100000"/>
              <a:buChar char="●"/>
            </a:pPr>
            <a:r>
              <a:rPr lang="en">
                <a:solidFill>
                  <a:srgbClr val="000000"/>
                </a:solidFill>
              </a:rPr>
              <a:t>Activities/Events</a:t>
            </a:r>
            <a:r>
              <a:rPr lang="en">
                <a:solidFill>
                  <a:srgbClr val="000000"/>
                </a:solidFill>
              </a:rPr>
              <a:t> are lined up based on students results of their career survey</a:t>
            </a:r>
            <a:endParaRPr>
              <a:solidFill>
                <a:srgbClr val="000000"/>
              </a:solidFill>
            </a:endParaRPr>
          </a:p>
          <a:p>
            <a:pPr indent="0" lvl="0" marL="0" rtl="0" algn="l">
              <a:spcBef>
                <a:spcPts val="1200"/>
              </a:spcBef>
              <a:spcAft>
                <a:spcPts val="0"/>
              </a:spcAft>
              <a:buNone/>
            </a:pPr>
            <a:r>
              <a:rPr lang="en">
                <a:solidFill>
                  <a:srgbClr val="000000"/>
                </a:solidFill>
              </a:rPr>
              <a:t>*</a:t>
            </a:r>
            <a:r>
              <a:rPr lang="en" u="sng">
                <a:solidFill>
                  <a:schemeClr val="hlink"/>
                </a:solidFill>
                <a:hlinkClick r:id="rId10"/>
              </a:rPr>
              <a:t>Virtual</a:t>
            </a:r>
            <a:r>
              <a:rPr lang="en">
                <a:solidFill>
                  <a:srgbClr val="000000"/>
                </a:solidFill>
              </a:rPr>
              <a:t> &amp; </a:t>
            </a:r>
            <a:r>
              <a:rPr lang="en" u="sng">
                <a:solidFill>
                  <a:schemeClr val="hlink"/>
                </a:solidFill>
                <a:hlinkClick r:id="rId11"/>
              </a:rPr>
              <a:t>In person Guest Speakers</a:t>
            </a:r>
            <a:endParaRPr>
              <a:solidFill>
                <a:srgbClr val="000000"/>
              </a:solidFill>
            </a:endParaRPr>
          </a:p>
          <a:p>
            <a:pPr indent="0" lvl="0" marL="0" rtl="0" algn="l">
              <a:spcBef>
                <a:spcPts val="1200"/>
              </a:spcBef>
              <a:spcAft>
                <a:spcPts val="0"/>
              </a:spcAft>
              <a:buNone/>
            </a:pPr>
            <a:r>
              <a:rPr lang="en">
                <a:solidFill>
                  <a:srgbClr val="000000"/>
                </a:solidFill>
              </a:rPr>
              <a:t>*</a:t>
            </a:r>
            <a:r>
              <a:rPr lang="en" u="sng">
                <a:solidFill>
                  <a:schemeClr val="hlink"/>
                </a:solidFill>
                <a:hlinkClick r:id="rId12"/>
              </a:rPr>
              <a:t>Off Site Learning Experiences </a:t>
            </a:r>
            <a:endParaRPr>
              <a:solidFill>
                <a:srgbClr val="000000"/>
              </a:solidFill>
            </a:endParaRPr>
          </a:p>
          <a:p>
            <a:pPr indent="0" lvl="0" marL="0" rtl="0" algn="l">
              <a:spcBef>
                <a:spcPts val="1200"/>
              </a:spcBef>
              <a:spcAft>
                <a:spcPts val="0"/>
              </a:spcAft>
              <a:buNone/>
            </a:pPr>
            <a:r>
              <a:rPr lang="en">
                <a:solidFill>
                  <a:srgbClr val="000000"/>
                </a:solidFill>
              </a:rPr>
              <a:t>*</a:t>
            </a:r>
            <a:r>
              <a:rPr lang="en" u="sng">
                <a:solidFill>
                  <a:schemeClr val="hlink"/>
                </a:solidFill>
                <a:hlinkClick r:id="rId13"/>
              </a:rPr>
              <a:t>Job </a:t>
            </a:r>
            <a:r>
              <a:rPr lang="en" u="sng">
                <a:solidFill>
                  <a:schemeClr val="hlink"/>
                </a:solidFill>
                <a:hlinkClick r:id="rId14"/>
              </a:rPr>
              <a:t>Shadow</a:t>
            </a:r>
            <a:r>
              <a:rPr lang="en" u="sng">
                <a:solidFill>
                  <a:schemeClr val="hlink"/>
                </a:solidFill>
                <a:hlinkClick r:id="rId15"/>
              </a:rPr>
              <a:t> </a:t>
            </a:r>
            <a:r>
              <a:rPr lang="en" u="sng">
                <a:solidFill>
                  <a:schemeClr val="hlink"/>
                </a:solidFill>
                <a:hlinkClick r:id="rId16"/>
              </a:rPr>
              <a:t>Experiences</a:t>
            </a:r>
            <a:r>
              <a:rPr lang="en">
                <a:solidFill>
                  <a:srgbClr val="000000"/>
                </a:solidFill>
              </a:rPr>
              <a:t> </a:t>
            </a:r>
            <a:endParaRPr>
              <a:solidFill>
                <a:srgbClr val="000000"/>
              </a:solidFill>
            </a:endParaRPr>
          </a:p>
          <a:p>
            <a:pPr indent="0" lvl="0" marL="0" rtl="0" algn="l">
              <a:spcBef>
                <a:spcPts val="1200"/>
              </a:spcBef>
              <a:spcAft>
                <a:spcPts val="0"/>
              </a:spcAft>
              <a:buNone/>
            </a:pPr>
            <a:r>
              <a:rPr lang="en">
                <a:solidFill>
                  <a:srgbClr val="000000"/>
                </a:solidFill>
              </a:rPr>
              <a:t>*</a:t>
            </a:r>
            <a:r>
              <a:rPr lang="en" u="sng">
                <a:solidFill>
                  <a:schemeClr val="hlink"/>
                </a:solidFill>
                <a:hlinkClick r:id="rId17"/>
              </a:rPr>
              <a:t>After School Clubs</a:t>
            </a:r>
            <a:endParaRPr>
              <a:solidFill>
                <a:srgbClr val="000000"/>
              </a:solidFill>
            </a:endParaRPr>
          </a:p>
          <a:p>
            <a:pPr indent="0" lvl="0" marL="0" rtl="0" algn="l">
              <a:spcBef>
                <a:spcPts val="1200"/>
              </a:spcBef>
              <a:spcAft>
                <a:spcPts val="0"/>
              </a:spcAft>
              <a:buNone/>
            </a:pPr>
            <a:r>
              <a:rPr lang="en">
                <a:solidFill>
                  <a:srgbClr val="000000"/>
                </a:solidFill>
              </a:rPr>
              <a:t>*</a:t>
            </a:r>
            <a:r>
              <a:rPr lang="en">
                <a:solidFill>
                  <a:srgbClr val="000000"/>
                </a:solidFill>
              </a:rPr>
              <a:t>Virtual</a:t>
            </a:r>
            <a:r>
              <a:rPr lang="en">
                <a:solidFill>
                  <a:srgbClr val="000000"/>
                </a:solidFill>
              </a:rPr>
              <a:t> &amp; In Person </a:t>
            </a:r>
            <a:r>
              <a:rPr lang="en" u="sng">
                <a:solidFill>
                  <a:schemeClr val="hlink"/>
                </a:solidFill>
                <a:hlinkClick r:id="rId18"/>
              </a:rPr>
              <a:t>Truck Fairs</a:t>
            </a:r>
            <a:endParaRPr>
              <a:solidFill>
                <a:srgbClr val="000000"/>
              </a:solidFill>
            </a:endParaRPr>
          </a:p>
          <a:p>
            <a:pPr indent="0" lvl="0" marL="0" rtl="0" algn="l">
              <a:spcBef>
                <a:spcPts val="1200"/>
              </a:spcBef>
              <a:spcAft>
                <a:spcPts val="1200"/>
              </a:spcAft>
              <a:buNone/>
            </a:pPr>
            <a:r>
              <a:rPr lang="en">
                <a:solidFill>
                  <a:srgbClr val="000000"/>
                </a:solidFill>
              </a:rPr>
              <a:t>*Virtual &amp; In Person </a:t>
            </a:r>
            <a:r>
              <a:rPr lang="en" u="sng">
                <a:solidFill>
                  <a:schemeClr val="hlink"/>
                </a:solidFill>
                <a:hlinkClick r:id="rId19"/>
              </a:rPr>
              <a:t>College &amp; Career Fairs</a:t>
            </a:r>
            <a:endParaRPr>
              <a:solidFill>
                <a:srgbClr val="000000"/>
              </a:solidFill>
            </a:endParaRPr>
          </a:p>
        </p:txBody>
      </p:sp>
      <p:pic>
        <p:nvPicPr>
          <p:cNvPr id="129" name="Google Shape;129;p23"/>
          <p:cNvPicPr preferRelativeResize="0"/>
          <p:nvPr/>
        </p:nvPicPr>
        <p:blipFill>
          <a:blip r:embed="rId20">
            <a:alphaModFix/>
          </a:blip>
          <a:stretch>
            <a:fillRect/>
          </a:stretch>
        </p:blipFill>
        <p:spPr>
          <a:xfrm>
            <a:off x="4868025" y="2312724"/>
            <a:ext cx="3964275" cy="21618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FF"/>
                </a:solidFill>
              </a:rPr>
              <a:t>CTE Month </a:t>
            </a:r>
            <a:r>
              <a:rPr lang="en">
                <a:solidFill>
                  <a:srgbClr val="0000FF"/>
                </a:solidFill>
              </a:rPr>
              <a:t>Proclamation</a:t>
            </a:r>
            <a:r>
              <a:rPr lang="en">
                <a:solidFill>
                  <a:srgbClr val="0000FF"/>
                </a:solidFill>
              </a:rPr>
              <a:t> Signing</a:t>
            </a:r>
            <a:endParaRPr>
              <a:solidFill>
                <a:srgbClr val="0000FF"/>
              </a:solidFill>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24"/>
          <p:cNvPicPr preferRelativeResize="0"/>
          <p:nvPr/>
        </p:nvPicPr>
        <p:blipFill>
          <a:blip r:embed="rId3">
            <a:alphaModFix/>
          </a:blip>
          <a:stretch>
            <a:fillRect/>
          </a:stretch>
        </p:blipFill>
        <p:spPr>
          <a:xfrm>
            <a:off x="777075" y="1017725"/>
            <a:ext cx="7511725" cy="399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26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33333"/>
                </a:solidFill>
              </a:rPr>
              <a:t>Course Planning for Students</a:t>
            </a:r>
            <a:endParaRPr b="1">
              <a:solidFill>
                <a:srgbClr val="333333"/>
              </a:solidFill>
            </a:endParaRPr>
          </a:p>
        </p:txBody>
      </p:sp>
      <p:sp>
        <p:nvSpPr>
          <p:cNvPr id="142" name="Google Shape;142;p2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000000"/>
                </a:solidFill>
              </a:rPr>
              <a:t>Based on Career Cluster interest help students line up </a:t>
            </a:r>
            <a:r>
              <a:rPr lang="en">
                <a:solidFill>
                  <a:srgbClr val="000000"/>
                </a:solidFill>
                <a:uFill>
                  <a:noFill/>
                </a:uFill>
                <a:hlinkClick r:id="rId3">
                  <a:extLst>
                    <a:ext uri="{A12FA001-AC4F-418D-AE19-62706E023703}">
                      <ahyp:hlinkClr val="tx"/>
                    </a:ext>
                  </a:extLst>
                </a:hlinkClick>
              </a:rPr>
              <a:t>CTE courses for 6th -12th</a:t>
            </a:r>
            <a:r>
              <a:rPr lang="en">
                <a:solidFill>
                  <a:srgbClr val="000000"/>
                </a:solidFill>
              </a:rPr>
              <a:t> grade… as WCPSS have so many options…</a:t>
            </a:r>
            <a:endParaRPr>
              <a:solidFill>
                <a:srgbClr val="000000"/>
              </a:solidFill>
            </a:endParaRPr>
          </a:p>
          <a:p>
            <a:pPr indent="0" lvl="0" marL="0" rtl="0" algn="l">
              <a:spcBef>
                <a:spcPts val="1200"/>
              </a:spcBef>
              <a:spcAft>
                <a:spcPts val="0"/>
              </a:spcAft>
              <a:buNone/>
            </a:pPr>
            <a:r>
              <a:rPr lang="en">
                <a:solidFill>
                  <a:schemeClr val="hlink"/>
                </a:solidFill>
                <a:uFill>
                  <a:noFill/>
                </a:uFill>
                <a:hlinkClick r:id="rId4"/>
              </a:rPr>
              <a:t>* </a:t>
            </a:r>
            <a:r>
              <a:rPr lang="en" u="sng">
                <a:solidFill>
                  <a:srgbClr val="0000FF"/>
                </a:solidFill>
                <a:hlinkClick r:id="rId5">
                  <a:extLst>
                    <a:ext uri="{A12FA001-AC4F-418D-AE19-62706E023703}">
                      <ahyp:hlinkClr val="tx"/>
                    </a:ext>
                  </a:extLst>
                </a:hlinkClick>
              </a:rPr>
              <a:t>6 Early Colleges</a:t>
            </a:r>
            <a:endParaRPr>
              <a:solidFill>
                <a:srgbClr val="0000FF"/>
              </a:solidFill>
            </a:endParaRPr>
          </a:p>
          <a:p>
            <a:pPr indent="0" lvl="0" marL="0" rtl="0" algn="l">
              <a:spcBef>
                <a:spcPts val="1200"/>
              </a:spcBef>
              <a:spcAft>
                <a:spcPts val="0"/>
              </a:spcAft>
              <a:buNone/>
            </a:pPr>
            <a:r>
              <a:rPr lang="en">
                <a:solidFill>
                  <a:srgbClr val="0000FF"/>
                </a:solidFill>
              </a:rPr>
              <a:t>* </a:t>
            </a:r>
            <a:r>
              <a:rPr lang="en" u="sng">
                <a:solidFill>
                  <a:srgbClr val="0000FF"/>
                </a:solidFill>
                <a:hlinkClick r:id="rId6">
                  <a:extLst>
                    <a:ext uri="{A12FA001-AC4F-418D-AE19-62706E023703}">
                      <ahyp:hlinkClr val="tx"/>
                    </a:ext>
                  </a:extLst>
                </a:hlinkClick>
              </a:rPr>
              <a:t>Magnet High Schools</a:t>
            </a:r>
            <a:endParaRPr>
              <a:solidFill>
                <a:srgbClr val="0000FF"/>
              </a:solidFill>
            </a:endParaRPr>
          </a:p>
          <a:p>
            <a:pPr indent="0" lvl="0" marL="0" rtl="0" algn="l">
              <a:spcBef>
                <a:spcPts val="1200"/>
              </a:spcBef>
              <a:spcAft>
                <a:spcPts val="0"/>
              </a:spcAft>
              <a:buNone/>
            </a:pPr>
            <a:r>
              <a:rPr lang="en">
                <a:solidFill>
                  <a:srgbClr val="0000FF"/>
                </a:solidFill>
              </a:rPr>
              <a:t>* </a:t>
            </a:r>
            <a:r>
              <a:rPr lang="en">
                <a:solidFill>
                  <a:srgbClr val="0000FF"/>
                </a:solidFill>
                <a:uFill>
                  <a:noFill/>
                </a:uFill>
                <a:hlinkClick r:id="rId7">
                  <a:extLst>
                    <a:ext uri="{A12FA001-AC4F-418D-AE19-62706E023703}">
                      <ahyp:hlinkClr val="tx"/>
                    </a:ext>
                  </a:extLst>
                </a:hlinkClick>
              </a:rPr>
              <a:t>Base High School Career </a:t>
            </a:r>
            <a:r>
              <a:rPr lang="en">
                <a:solidFill>
                  <a:srgbClr val="0000FF"/>
                </a:solidFill>
                <a:uFill>
                  <a:noFill/>
                </a:uFill>
                <a:hlinkClick r:id="rId8">
                  <a:extLst>
                    <a:ext uri="{A12FA001-AC4F-418D-AE19-62706E023703}">
                      <ahyp:hlinkClr val="tx"/>
                    </a:ext>
                  </a:extLst>
                </a:hlinkClick>
              </a:rPr>
              <a:t>Academies</a:t>
            </a:r>
            <a:endParaRPr>
              <a:solidFill>
                <a:srgbClr val="0000FF"/>
              </a:solidFill>
            </a:endParaRPr>
          </a:p>
          <a:p>
            <a:pPr indent="0" lvl="0" marL="0" rtl="0" algn="l">
              <a:spcBef>
                <a:spcPts val="1200"/>
              </a:spcBef>
              <a:spcAft>
                <a:spcPts val="0"/>
              </a:spcAft>
              <a:buNone/>
            </a:pPr>
            <a:r>
              <a:rPr lang="en">
                <a:solidFill>
                  <a:srgbClr val="0000FF"/>
                </a:solidFill>
              </a:rPr>
              <a:t>          </a:t>
            </a:r>
            <a:r>
              <a:rPr lang="en" u="sng">
                <a:solidFill>
                  <a:srgbClr val="0000FF"/>
                </a:solidFill>
                <a:hlinkClick r:id="rId9">
                  <a:extLst>
                    <a:ext uri="{A12FA001-AC4F-418D-AE19-62706E023703}">
                      <ahyp:hlinkClr val="tx"/>
                    </a:ext>
                  </a:extLst>
                </a:hlinkClick>
              </a:rPr>
              <a:t>EWHS Academy of Life Science   </a:t>
            </a:r>
            <a:endParaRPr>
              <a:solidFill>
                <a:srgbClr val="0000FF"/>
              </a:solidFill>
            </a:endParaRPr>
          </a:p>
          <a:p>
            <a:pPr indent="0" lvl="0" marL="0" rtl="0" algn="l">
              <a:spcBef>
                <a:spcPts val="1200"/>
              </a:spcBef>
              <a:spcAft>
                <a:spcPts val="0"/>
              </a:spcAft>
              <a:buNone/>
            </a:pPr>
            <a:r>
              <a:t/>
            </a:r>
            <a:endParaRPr>
              <a:solidFill>
                <a:srgbClr val="0000FF"/>
              </a:solidFill>
            </a:endParaRPr>
          </a:p>
          <a:p>
            <a:pPr indent="0" lvl="0" marL="0" rtl="0" algn="l">
              <a:spcBef>
                <a:spcPts val="1200"/>
              </a:spcBef>
              <a:spcAft>
                <a:spcPts val="0"/>
              </a:spcAft>
              <a:buNone/>
            </a:pPr>
            <a:r>
              <a:rPr lang="en" u="sng">
                <a:solidFill>
                  <a:srgbClr val="0000FF"/>
                </a:solidFill>
                <a:hlinkClick r:id="rId10">
                  <a:extLst>
                    <a:ext uri="{A12FA001-AC4F-418D-AE19-62706E023703}">
                      <ahyp:hlinkClr val="tx"/>
                    </a:ext>
                  </a:extLst>
                </a:hlinkClick>
              </a:rPr>
              <a:t>1st Annual Eastern Wake Early College </a:t>
            </a:r>
            <a:endParaRPr>
              <a:solidFill>
                <a:srgbClr val="0000FF"/>
              </a:solidFill>
            </a:endParaRPr>
          </a:p>
          <a:p>
            <a:pPr indent="0" lvl="0" marL="0" rtl="0" algn="l">
              <a:spcBef>
                <a:spcPts val="1200"/>
              </a:spcBef>
              <a:spcAft>
                <a:spcPts val="1200"/>
              </a:spcAft>
              <a:buNone/>
            </a:pPr>
            <a:r>
              <a:rPr lang="en" u="sng">
                <a:solidFill>
                  <a:srgbClr val="0000FF"/>
                </a:solidFill>
                <a:hlinkClick r:id="rId11">
                  <a:extLst>
                    <a:ext uri="{A12FA001-AC4F-418D-AE19-62706E023703}">
                      <ahyp:hlinkClr val="tx"/>
                    </a:ext>
                  </a:extLst>
                </a:hlinkClick>
              </a:rPr>
              <a:t>&amp; Magnet Info Session - Tue Nov. 1   6-7:30pm</a:t>
            </a:r>
            <a:endParaRPr>
              <a:solidFill>
                <a:srgbClr val="0000FF"/>
              </a:solidFill>
            </a:endParaRPr>
          </a:p>
        </p:txBody>
      </p:sp>
      <p:pic>
        <p:nvPicPr>
          <p:cNvPr id="143" name="Google Shape;143;p25"/>
          <p:cNvPicPr preferRelativeResize="0"/>
          <p:nvPr/>
        </p:nvPicPr>
        <p:blipFill>
          <a:blip r:embed="rId12">
            <a:alphaModFix/>
          </a:blip>
          <a:stretch>
            <a:fillRect/>
          </a:stretch>
        </p:blipFill>
        <p:spPr>
          <a:xfrm>
            <a:off x="5020150" y="1554200"/>
            <a:ext cx="4123850" cy="2801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ZGTMMS Plans for 2022-23</a:t>
            </a:r>
            <a:endParaRPr/>
          </a:p>
        </p:txBody>
      </p:sp>
      <p:sp>
        <p:nvSpPr>
          <p:cNvPr id="149" name="Google Shape;149;p26"/>
          <p:cNvSpPr txBox="1"/>
          <p:nvPr>
            <p:ph idx="1" type="body"/>
          </p:nvPr>
        </p:nvSpPr>
        <p:spPr>
          <a:xfrm>
            <a:off x="311700" y="1152475"/>
            <a:ext cx="8520600" cy="3990900"/>
          </a:xfrm>
          <a:prstGeom prst="rect">
            <a:avLst/>
          </a:prstGeom>
        </p:spPr>
        <p:txBody>
          <a:bodyPr anchorCtr="0" anchor="t" bIns="91425" lIns="91425" spcFirstLastPara="1" rIns="91425" wrap="square" tIns="91425">
            <a:normAutofit lnSpcReduction="20000"/>
          </a:bodyPr>
          <a:lstStyle/>
          <a:p>
            <a:pPr indent="-374650" lvl="0" marL="457200" rtl="0" algn="l">
              <a:spcBef>
                <a:spcPts val="1200"/>
              </a:spcBef>
              <a:spcAft>
                <a:spcPts val="0"/>
              </a:spcAft>
              <a:buClr>
                <a:srgbClr val="000000"/>
              </a:buClr>
              <a:buSzPts val="2300"/>
              <a:buChar char="●"/>
            </a:pPr>
            <a:r>
              <a:rPr lang="en" sz="2300">
                <a:solidFill>
                  <a:srgbClr val="000000"/>
                </a:solidFill>
              </a:rPr>
              <a:t>Magnet School Electives - Guest Speakers in ALL 5th period magnet electives</a:t>
            </a:r>
            <a:endParaRPr sz="2300">
              <a:solidFill>
                <a:srgbClr val="000000"/>
              </a:solidFill>
            </a:endParaRPr>
          </a:p>
          <a:p>
            <a:pPr indent="-374650" lvl="0" marL="457200" rtl="0" algn="l">
              <a:spcBef>
                <a:spcPts val="0"/>
              </a:spcBef>
              <a:spcAft>
                <a:spcPts val="0"/>
              </a:spcAft>
              <a:buSzPts val="2300"/>
              <a:buChar char="●"/>
            </a:pPr>
            <a:r>
              <a:rPr lang="en" sz="2300">
                <a:solidFill>
                  <a:srgbClr val="000000"/>
                </a:solidFill>
              </a:rPr>
              <a:t>After School Club help - </a:t>
            </a:r>
            <a:r>
              <a:rPr lang="en" sz="2300" u="sng">
                <a:solidFill>
                  <a:schemeClr val="hlink"/>
                </a:solidFill>
                <a:hlinkClick r:id="rId3"/>
              </a:rPr>
              <a:t>Diversity Architecture</a:t>
            </a:r>
            <a:r>
              <a:rPr lang="en" sz="2300">
                <a:solidFill>
                  <a:srgbClr val="000000"/>
                </a:solidFill>
              </a:rPr>
              <a:t> &amp; </a:t>
            </a:r>
            <a:r>
              <a:rPr lang="en" sz="2300" u="sng">
                <a:solidFill>
                  <a:schemeClr val="hlink"/>
                </a:solidFill>
                <a:hlinkClick r:id="rId4"/>
              </a:rPr>
              <a:t>Science Olympiad</a:t>
            </a:r>
            <a:r>
              <a:rPr lang="en" sz="2300">
                <a:solidFill>
                  <a:srgbClr val="000000"/>
                </a:solidFill>
              </a:rPr>
              <a:t> </a:t>
            </a:r>
            <a:endParaRPr sz="2300">
              <a:solidFill>
                <a:srgbClr val="000000"/>
              </a:solidFill>
            </a:endParaRPr>
          </a:p>
          <a:p>
            <a:pPr indent="-374650" lvl="0" marL="457200" rtl="0" algn="l">
              <a:spcBef>
                <a:spcPts val="0"/>
              </a:spcBef>
              <a:spcAft>
                <a:spcPts val="0"/>
              </a:spcAft>
              <a:buSzPts val="2300"/>
              <a:buChar char="●"/>
            </a:pPr>
            <a:r>
              <a:rPr lang="en" sz="2300">
                <a:solidFill>
                  <a:srgbClr val="000000"/>
                </a:solidFill>
              </a:rPr>
              <a:t> </a:t>
            </a:r>
            <a:r>
              <a:rPr lang="en" sz="2300" u="sng">
                <a:solidFill>
                  <a:schemeClr val="hlink"/>
                </a:solidFill>
                <a:hlinkClick r:id="rId5"/>
              </a:rPr>
              <a:t>Truck Fair</a:t>
            </a:r>
            <a:r>
              <a:rPr lang="en" sz="2300">
                <a:solidFill>
                  <a:srgbClr val="000000"/>
                </a:solidFill>
              </a:rPr>
              <a:t> – Thur. Nov. 10 (9-12:30pm)</a:t>
            </a:r>
            <a:r>
              <a:rPr lang="en" sz="2300">
                <a:solidFill>
                  <a:srgbClr val="000000"/>
                </a:solidFill>
                <a:uFill>
                  <a:noFill/>
                </a:uFill>
                <a:hlinkClick r:id="rId6">
                  <a:extLst>
                    <a:ext uri="{A12FA001-AC4F-418D-AE19-62706E023703}">
                      <ahyp:hlinkClr val="tx"/>
                    </a:ext>
                  </a:extLst>
                </a:hlinkClick>
              </a:rPr>
              <a:t> </a:t>
            </a:r>
            <a:r>
              <a:rPr lang="en" sz="2300" u="sng">
                <a:solidFill>
                  <a:schemeClr val="hlink"/>
                </a:solidFill>
                <a:hlinkClick r:id="rId7"/>
              </a:rPr>
              <a:t>See here</a:t>
            </a:r>
            <a:r>
              <a:rPr lang="en" sz="2300">
                <a:solidFill>
                  <a:srgbClr val="000000"/>
                </a:solidFill>
              </a:rPr>
              <a:t>!</a:t>
            </a:r>
            <a:endParaRPr sz="2300">
              <a:solidFill>
                <a:srgbClr val="000000"/>
              </a:solidFill>
            </a:endParaRPr>
          </a:p>
          <a:p>
            <a:pPr indent="-374650" lvl="0" marL="457200" rtl="0" algn="l">
              <a:spcBef>
                <a:spcPts val="0"/>
              </a:spcBef>
              <a:spcAft>
                <a:spcPts val="0"/>
              </a:spcAft>
              <a:buSzPts val="2300"/>
              <a:buChar char="●"/>
            </a:pPr>
            <a:r>
              <a:rPr lang="en" sz="2300" u="sng">
                <a:solidFill>
                  <a:schemeClr val="hlink"/>
                </a:solidFill>
                <a:hlinkClick r:id="rId8"/>
              </a:rPr>
              <a:t>College/Career/Military Fair</a:t>
            </a:r>
            <a:r>
              <a:rPr lang="en" sz="2300">
                <a:solidFill>
                  <a:srgbClr val="000000"/>
                </a:solidFill>
              </a:rPr>
              <a:t> Tue. May 9 (9-12:30pm)</a:t>
            </a:r>
            <a:endParaRPr sz="2300">
              <a:solidFill>
                <a:srgbClr val="000000"/>
              </a:solidFill>
            </a:endParaRPr>
          </a:p>
          <a:p>
            <a:pPr indent="-374650" lvl="0" marL="457200" rtl="0" algn="l">
              <a:spcBef>
                <a:spcPts val="0"/>
              </a:spcBef>
              <a:spcAft>
                <a:spcPts val="0"/>
              </a:spcAft>
              <a:buSzPts val="2300"/>
              <a:buChar char="●"/>
            </a:pPr>
            <a:r>
              <a:rPr lang="en" sz="2300" u="sng">
                <a:solidFill>
                  <a:schemeClr val="hlink"/>
                </a:solidFill>
                <a:hlinkClick r:id="rId9"/>
              </a:rPr>
              <a:t>Junior Achievement Events</a:t>
            </a:r>
            <a:r>
              <a:rPr lang="en" sz="2300">
                <a:solidFill>
                  <a:srgbClr val="000000"/>
                </a:solidFill>
              </a:rPr>
              <a:t> Dec. 5 or Dec. 21 &amp; March 24</a:t>
            </a:r>
            <a:endParaRPr sz="2300">
              <a:solidFill>
                <a:srgbClr val="000000"/>
              </a:solidFill>
            </a:endParaRPr>
          </a:p>
          <a:p>
            <a:pPr indent="-374650" lvl="0" marL="457200" rtl="0" algn="l">
              <a:spcBef>
                <a:spcPts val="0"/>
              </a:spcBef>
              <a:spcAft>
                <a:spcPts val="0"/>
              </a:spcAft>
              <a:buSzPts val="2300"/>
              <a:buChar char="●"/>
            </a:pPr>
            <a:r>
              <a:rPr lang="en" sz="2300" u="sng">
                <a:solidFill>
                  <a:schemeClr val="hlink"/>
                </a:solidFill>
                <a:hlinkClick r:id="rId10"/>
              </a:rPr>
              <a:t>OSLE 8</a:t>
            </a:r>
            <a:r>
              <a:rPr baseline="30000" lang="en" sz="2300" u="sng">
                <a:solidFill>
                  <a:schemeClr val="hlink"/>
                </a:solidFill>
                <a:hlinkClick r:id="rId11"/>
              </a:rPr>
              <a:t>th</a:t>
            </a:r>
            <a:r>
              <a:rPr lang="en" sz="2300" u="sng">
                <a:solidFill>
                  <a:schemeClr val="hlink"/>
                </a:solidFill>
                <a:hlinkClick r:id="rId12"/>
              </a:rPr>
              <a:t> grade</a:t>
            </a:r>
            <a:r>
              <a:rPr lang="en" sz="2300">
                <a:solidFill>
                  <a:srgbClr val="000000"/>
                </a:solidFill>
              </a:rPr>
              <a:t> – 3 CC per month Jan-May &amp; 1 CC June</a:t>
            </a:r>
            <a:endParaRPr sz="2300">
              <a:solidFill>
                <a:srgbClr val="000000"/>
              </a:solidFill>
            </a:endParaRPr>
          </a:p>
          <a:p>
            <a:pPr indent="-374650" lvl="0" marL="457200" rtl="0" algn="l">
              <a:spcBef>
                <a:spcPts val="0"/>
              </a:spcBef>
              <a:spcAft>
                <a:spcPts val="0"/>
              </a:spcAft>
              <a:buSzPts val="2300"/>
              <a:buChar char="●"/>
            </a:pPr>
            <a:r>
              <a:rPr lang="en" sz="2300" u="sng">
                <a:solidFill>
                  <a:schemeClr val="hlink"/>
                </a:solidFill>
                <a:hlinkClick r:id="rId13"/>
              </a:rPr>
              <a:t>College visits</a:t>
            </a:r>
            <a:r>
              <a:rPr lang="en" sz="2300">
                <a:solidFill>
                  <a:srgbClr val="000000"/>
                </a:solidFill>
              </a:rPr>
              <a:t> – 1 per month </a:t>
            </a:r>
            <a:r>
              <a:rPr lang="en" sz="2300" u="sng">
                <a:solidFill>
                  <a:schemeClr val="hlink"/>
                </a:solidFill>
                <a:hlinkClick r:id="rId14"/>
              </a:rPr>
              <a:t>Jan-May</a:t>
            </a:r>
            <a:endParaRPr sz="2300">
              <a:solidFill>
                <a:srgbClr val="000000"/>
              </a:solidFill>
            </a:endParaRPr>
          </a:p>
          <a:p>
            <a:pPr indent="-374650" lvl="0" marL="457200" rtl="0" algn="l">
              <a:spcBef>
                <a:spcPts val="0"/>
              </a:spcBef>
              <a:spcAft>
                <a:spcPts val="0"/>
              </a:spcAft>
              <a:buSzPts val="2300"/>
              <a:buChar char="●"/>
            </a:pPr>
            <a:r>
              <a:rPr lang="en" sz="2300" u="sng">
                <a:solidFill>
                  <a:schemeClr val="hlink"/>
                </a:solidFill>
                <a:hlinkClick r:id="rId15"/>
              </a:rPr>
              <a:t>Financial Event</a:t>
            </a:r>
            <a:r>
              <a:rPr lang="en" sz="2300">
                <a:solidFill>
                  <a:srgbClr val="000000"/>
                </a:solidFill>
              </a:rPr>
              <a:t> (SECU) June TBA</a:t>
            </a:r>
            <a:endParaRPr sz="23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EWHS Plans for 2022-23</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1200"/>
              </a:spcBef>
              <a:spcAft>
                <a:spcPts val="0"/>
              </a:spcAft>
              <a:buClr>
                <a:srgbClr val="000000"/>
              </a:buClr>
              <a:buSzPts val="2200"/>
              <a:buChar char="●"/>
            </a:pPr>
            <a:r>
              <a:rPr lang="en" sz="2200">
                <a:solidFill>
                  <a:srgbClr val="000000"/>
                </a:solidFill>
              </a:rPr>
              <a:t>Youth Caucus Nov 16</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ASVAB Nov. 22</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Mock Interviews Dec 8</a:t>
            </a:r>
            <a:r>
              <a:rPr baseline="30000" lang="en" sz="2200">
                <a:solidFill>
                  <a:srgbClr val="000000"/>
                </a:solidFill>
              </a:rPr>
              <a:t>th</a:t>
            </a:r>
            <a:r>
              <a:rPr lang="en" sz="2200">
                <a:solidFill>
                  <a:srgbClr val="000000"/>
                </a:solidFill>
              </a:rPr>
              <a:t> (will need volunteers TBA-1 hr)</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Career Fair Thur. Feb 23 (will need participants 8am-1pm)</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Need job shadow </a:t>
            </a:r>
            <a:r>
              <a:rPr lang="en" sz="2200">
                <a:solidFill>
                  <a:srgbClr val="000000"/>
                </a:solidFill>
              </a:rPr>
              <a:t>opportunities</a:t>
            </a:r>
            <a:r>
              <a:rPr lang="en" sz="2200">
                <a:solidFill>
                  <a:srgbClr val="000000"/>
                </a:solidFill>
              </a:rPr>
              <a:t> </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Need </a:t>
            </a:r>
            <a:r>
              <a:rPr lang="en" sz="2200">
                <a:solidFill>
                  <a:srgbClr val="000000"/>
                </a:solidFill>
              </a:rPr>
              <a:t>internships/apprenticeship opportunities for students</a:t>
            </a:r>
            <a:endParaRPr sz="2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000000"/>
                </a:solidFill>
              </a:rPr>
              <a:t>How can you help students be </a:t>
            </a:r>
            <a:endParaRPr b="1">
              <a:solidFill>
                <a:srgbClr val="000000"/>
              </a:solidFill>
            </a:endParaRPr>
          </a:p>
          <a:p>
            <a:pPr indent="0" lvl="0" marL="0" rtl="0" algn="ctr">
              <a:spcBef>
                <a:spcPts val="0"/>
              </a:spcBef>
              <a:spcAft>
                <a:spcPts val="0"/>
              </a:spcAft>
              <a:buNone/>
            </a:pPr>
            <a:r>
              <a:rPr b="1" lang="en">
                <a:solidFill>
                  <a:srgbClr val="000000"/>
                </a:solidFill>
              </a:rPr>
              <a:t>college &amp; career ready?</a:t>
            </a:r>
            <a:endParaRPr b="1">
              <a:solidFill>
                <a:srgbClr val="000000"/>
              </a:solidFill>
            </a:endParaRPr>
          </a:p>
        </p:txBody>
      </p:sp>
      <p:sp>
        <p:nvSpPr>
          <p:cNvPr id="161" name="Google Shape;161;p28"/>
          <p:cNvSpPr txBox="1"/>
          <p:nvPr>
            <p:ph idx="1" type="body"/>
          </p:nvPr>
        </p:nvSpPr>
        <p:spPr>
          <a:xfrm>
            <a:off x="311700" y="1424650"/>
            <a:ext cx="8520600" cy="3144300"/>
          </a:xfrm>
          <a:prstGeom prst="rect">
            <a:avLst/>
          </a:prstGeom>
        </p:spPr>
        <p:txBody>
          <a:bodyPr anchorCtr="0" anchor="t" bIns="91425" lIns="91425" spcFirstLastPara="1" rIns="91425" wrap="square" tIns="91425">
            <a:normAutofit fontScale="85000" lnSpcReduction="20000"/>
          </a:bodyPr>
          <a:lstStyle/>
          <a:p>
            <a:pPr indent="-336550" lvl="0" marL="457200" rtl="0" algn="l">
              <a:spcBef>
                <a:spcPts val="0"/>
              </a:spcBef>
              <a:spcAft>
                <a:spcPts val="0"/>
              </a:spcAft>
              <a:buClr>
                <a:srgbClr val="000000"/>
              </a:buClr>
              <a:buSzPct val="100000"/>
              <a:buChar char="●"/>
            </a:pPr>
            <a:r>
              <a:rPr lang="en" sz="2000">
                <a:solidFill>
                  <a:srgbClr val="000000"/>
                </a:solidFill>
              </a:rPr>
              <a:t>Be an active </a:t>
            </a:r>
            <a:r>
              <a:rPr lang="en" sz="2000">
                <a:solidFill>
                  <a:srgbClr val="000000"/>
                </a:solidFill>
              </a:rPr>
              <a:t>member</a:t>
            </a:r>
            <a:r>
              <a:rPr lang="en" sz="2000">
                <a:solidFill>
                  <a:srgbClr val="000000"/>
                </a:solidFill>
              </a:rPr>
              <a:t> of our </a:t>
            </a:r>
            <a:r>
              <a:rPr lang="en" sz="2000">
                <a:solidFill>
                  <a:srgbClr val="000000"/>
                </a:solidFill>
              </a:rPr>
              <a:t>Eastern Wake Business Alliance</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Share your </a:t>
            </a:r>
            <a:r>
              <a:rPr lang="en" sz="2000">
                <a:solidFill>
                  <a:srgbClr val="000000"/>
                </a:solidFill>
              </a:rPr>
              <a:t>contacts with Barnanne &amp; Katie</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Offer to guest speak about your career either </a:t>
            </a:r>
            <a:r>
              <a:rPr lang="en" sz="2000">
                <a:solidFill>
                  <a:srgbClr val="000000"/>
                </a:solidFill>
              </a:rPr>
              <a:t>virtually</a:t>
            </a:r>
            <a:r>
              <a:rPr lang="en" sz="2000">
                <a:solidFill>
                  <a:srgbClr val="000000"/>
                </a:solidFill>
              </a:rPr>
              <a:t> or in person</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Open your business for a </a:t>
            </a:r>
            <a:r>
              <a:rPr lang="en" sz="2000">
                <a:solidFill>
                  <a:srgbClr val="000000"/>
                </a:solidFill>
              </a:rPr>
              <a:t>virtual</a:t>
            </a:r>
            <a:r>
              <a:rPr lang="en" sz="2000">
                <a:solidFill>
                  <a:srgbClr val="000000"/>
                </a:solidFill>
              </a:rPr>
              <a:t> or in person tour</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Offer your skills to career mentor a student or a student group</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Sponsor/mock judge a student CTSO project for </a:t>
            </a:r>
            <a:r>
              <a:rPr lang="en" sz="2000">
                <a:solidFill>
                  <a:srgbClr val="000000"/>
                </a:solidFill>
              </a:rPr>
              <a:t>their competitions</a:t>
            </a:r>
            <a:endParaRPr sz="2000">
              <a:solidFill>
                <a:srgbClr val="000000"/>
              </a:solidFill>
            </a:endParaRPr>
          </a:p>
          <a:p>
            <a:pPr indent="-336550" lvl="0" marL="457200" rtl="0" algn="l">
              <a:spcBef>
                <a:spcPts val="0"/>
              </a:spcBef>
              <a:spcAft>
                <a:spcPts val="0"/>
              </a:spcAft>
              <a:buClr>
                <a:srgbClr val="000000"/>
              </a:buClr>
              <a:buSzPct val="100000"/>
              <a:buChar char="●"/>
            </a:pPr>
            <a:r>
              <a:rPr lang="en" sz="2000">
                <a:solidFill>
                  <a:srgbClr val="000000"/>
                </a:solidFill>
              </a:rPr>
              <a:t>Donate pens, pencils, notebooks, swag from your business  (Nov &amp; Feb events)</a:t>
            </a:r>
            <a:endParaRPr sz="2000">
              <a:solidFill>
                <a:srgbClr val="000000"/>
              </a:solidFill>
            </a:endParaRPr>
          </a:p>
          <a:p>
            <a:pPr indent="0" lvl="0" marL="0" rtl="0" algn="l">
              <a:spcBef>
                <a:spcPts val="1200"/>
              </a:spcBef>
              <a:spcAft>
                <a:spcPts val="0"/>
              </a:spcAft>
              <a:buNone/>
            </a:pPr>
            <a:r>
              <a:t/>
            </a:r>
            <a:endParaRPr sz="2000">
              <a:solidFill>
                <a:srgbClr val="000000"/>
              </a:solidFill>
            </a:endParaRPr>
          </a:p>
          <a:p>
            <a:pPr indent="0" lvl="0" marL="457200" rtl="0" algn="l">
              <a:spcBef>
                <a:spcPts val="1200"/>
              </a:spcBef>
              <a:spcAft>
                <a:spcPts val="0"/>
              </a:spcAft>
              <a:buNone/>
            </a:pPr>
            <a:r>
              <a:t/>
            </a:r>
            <a:endParaRPr sz="2000">
              <a:solidFill>
                <a:srgbClr val="000000"/>
              </a:solidFill>
            </a:endParaRPr>
          </a:p>
          <a:p>
            <a:pPr indent="0" lvl="0" marL="457200" rtl="0" algn="l">
              <a:spcBef>
                <a:spcPts val="1200"/>
              </a:spcBef>
              <a:spcAft>
                <a:spcPts val="1200"/>
              </a:spcAft>
              <a:buNone/>
            </a:pPr>
            <a:r>
              <a:t/>
            </a:r>
            <a:endParaRPr/>
          </a:p>
        </p:txBody>
      </p:sp>
      <p:pic>
        <p:nvPicPr>
          <p:cNvPr id="162" name="Google Shape;162;p28"/>
          <p:cNvPicPr preferRelativeResize="0"/>
          <p:nvPr/>
        </p:nvPicPr>
        <p:blipFill>
          <a:blip r:embed="rId3">
            <a:alphaModFix/>
          </a:blip>
          <a:stretch>
            <a:fillRect/>
          </a:stretch>
        </p:blipFill>
        <p:spPr>
          <a:xfrm>
            <a:off x="2851325" y="3541988"/>
            <a:ext cx="2857500" cy="132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 Contacts with Us!</a:t>
            </a:r>
            <a:endParaRPr/>
          </a:p>
        </p:txBody>
      </p:sp>
      <p:sp>
        <p:nvSpPr>
          <p:cNvPr id="168" name="Google Shape;168;p29"/>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300"/>
              <a:t>We are a team, and together </a:t>
            </a:r>
            <a:r>
              <a:rPr lang="en" sz="2300"/>
              <a:t>everyone achieves more ! </a:t>
            </a:r>
            <a:endParaRPr sz="2300"/>
          </a:p>
          <a:p>
            <a:pPr indent="0" lvl="0" marL="0" rtl="0" algn="ctr">
              <a:spcBef>
                <a:spcPts val="1200"/>
              </a:spcBef>
              <a:spcAft>
                <a:spcPts val="0"/>
              </a:spcAft>
              <a:buNone/>
            </a:pPr>
            <a:r>
              <a:rPr lang="en" sz="2300"/>
              <a:t>So.. It’s y</a:t>
            </a:r>
            <a:r>
              <a:rPr lang="en" sz="2300"/>
              <a:t>our time to share…. </a:t>
            </a:r>
            <a:endParaRPr sz="2300"/>
          </a:p>
          <a:p>
            <a:pPr indent="0" lvl="0" marL="0" rtl="0" algn="ctr">
              <a:spcBef>
                <a:spcPts val="1200"/>
              </a:spcBef>
              <a:spcAft>
                <a:spcPts val="0"/>
              </a:spcAft>
              <a:buNone/>
            </a:pPr>
            <a:r>
              <a:rPr lang="en" sz="2300"/>
              <a:t>We need You !</a:t>
            </a:r>
            <a:endParaRPr sz="2300"/>
          </a:p>
          <a:p>
            <a:pPr indent="0" lvl="0" marL="0" rtl="0" algn="ctr">
              <a:spcBef>
                <a:spcPts val="1200"/>
              </a:spcBef>
              <a:spcAft>
                <a:spcPts val="0"/>
              </a:spcAft>
              <a:buNone/>
            </a:pPr>
            <a:r>
              <a:rPr lang="en" sz="2300"/>
              <a:t>See link </a:t>
            </a:r>
            <a:r>
              <a:rPr lang="en" sz="2300" u="sng">
                <a:solidFill>
                  <a:schemeClr val="hlink"/>
                </a:solidFill>
                <a:hlinkClick r:id="rId3"/>
              </a:rPr>
              <a:t>here</a:t>
            </a:r>
            <a:r>
              <a:rPr lang="en" sz="2300"/>
              <a:t> ! </a:t>
            </a:r>
            <a:endParaRPr sz="2300"/>
          </a:p>
          <a:p>
            <a:pPr indent="0" lvl="0" marL="0" rtl="0" algn="ctr">
              <a:spcBef>
                <a:spcPts val="1200"/>
              </a:spcBef>
              <a:spcAft>
                <a:spcPts val="1200"/>
              </a:spcAft>
              <a:buNone/>
            </a:pPr>
            <a:r>
              <a:rPr lang="en" sz="2300"/>
              <a:t>Type in </a:t>
            </a:r>
            <a:r>
              <a:rPr lang="en" sz="2300" u="sng">
                <a:solidFill>
                  <a:schemeClr val="hlink"/>
                </a:solidFill>
                <a:hlinkClick r:id="rId4"/>
              </a:rPr>
              <a:t>https://tinyurl.com/3bv9zeyr</a:t>
            </a:r>
            <a:r>
              <a:rPr lang="en" sz="2300"/>
              <a:t>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200">
                <a:solidFill>
                  <a:srgbClr val="000000"/>
                </a:solidFill>
                <a:latin typeface="Arial"/>
                <a:ea typeface="Arial"/>
                <a:cs typeface="Arial"/>
                <a:sym typeface="Arial"/>
              </a:rPr>
              <a:t>·</a:t>
            </a:r>
            <a:r>
              <a:rPr lang="en" sz="700">
                <a:solidFill>
                  <a:srgbClr val="000000"/>
                </a:solidFill>
                <a:latin typeface="Times New Roman"/>
                <a:ea typeface="Times New Roman"/>
                <a:cs typeface="Times New Roman"/>
                <a:sym typeface="Times New Roman"/>
              </a:rPr>
              <a:t>   </a:t>
            </a:r>
            <a:r>
              <a:rPr lang="en" sz="2300">
                <a:solidFill>
                  <a:srgbClr val="000000"/>
                </a:solidFill>
                <a:latin typeface="Times New Roman"/>
                <a:ea typeface="Times New Roman"/>
                <a:cs typeface="Times New Roman"/>
                <a:sym typeface="Times New Roman"/>
              </a:rPr>
              <a:t>	</a:t>
            </a:r>
            <a:r>
              <a:rPr lang="en" sz="2800">
                <a:solidFill>
                  <a:srgbClr val="000000"/>
                </a:solidFill>
              </a:rPr>
              <a:t>Next EWBA Meetings</a:t>
            </a:r>
            <a:endParaRPr sz="2800">
              <a:solidFill>
                <a:srgbClr val="000000"/>
              </a:solidFill>
            </a:endParaRPr>
          </a:p>
          <a:p>
            <a:pPr indent="0" lvl="0" marL="457200" rtl="0" algn="l">
              <a:spcBef>
                <a:spcPts val="0"/>
              </a:spcBef>
              <a:spcAft>
                <a:spcPts val="0"/>
              </a:spcAft>
              <a:buNone/>
            </a:pPr>
            <a:r>
              <a:rPr lang="en" sz="2800">
                <a:solidFill>
                  <a:srgbClr val="000000"/>
                </a:solidFill>
              </a:rPr>
              <a:t>*Tue. Dec. 20 EWHS 12-1pm</a:t>
            </a:r>
            <a:endParaRPr sz="2800">
              <a:solidFill>
                <a:srgbClr val="000000"/>
              </a:solidFill>
            </a:endParaRPr>
          </a:p>
          <a:p>
            <a:pPr indent="0" lvl="0" marL="457200" rtl="0" algn="l">
              <a:spcBef>
                <a:spcPts val="0"/>
              </a:spcBef>
              <a:spcAft>
                <a:spcPts val="0"/>
              </a:spcAft>
              <a:buNone/>
            </a:pPr>
            <a:r>
              <a:rPr lang="en" sz="2800">
                <a:solidFill>
                  <a:srgbClr val="000000"/>
                </a:solidFill>
              </a:rPr>
              <a:t> *Thur. Feb.9 ZGTMMS 4-5pm </a:t>
            </a:r>
            <a:endParaRPr sz="2800">
              <a:solidFill>
                <a:srgbClr val="000000"/>
              </a:solidFill>
            </a:endParaRPr>
          </a:p>
          <a:p>
            <a:pPr indent="0" lvl="0" marL="457200" rtl="0" algn="l">
              <a:spcBef>
                <a:spcPts val="0"/>
              </a:spcBef>
              <a:spcAft>
                <a:spcPts val="0"/>
              </a:spcAft>
              <a:buNone/>
            </a:pPr>
            <a:r>
              <a:rPr lang="en" sz="2800">
                <a:solidFill>
                  <a:srgbClr val="000000"/>
                </a:solidFill>
              </a:rPr>
              <a:t>    	      Zebulon Chamber After Hours 5-7pm</a:t>
            </a:r>
            <a:endParaRPr sz="2800">
              <a:solidFill>
                <a:srgbClr val="000000"/>
              </a:solidFill>
            </a:endParaRPr>
          </a:p>
          <a:p>
            <a:pPr indent="0" lvl="0" marL="0" rtl="0" algn="l">
              <a:spcBef>
                <a:spcPts val="1200"/>
              </a:spcBef>
              <a:spcAft>
                <a:spcPts val="0"/>
              </a:spcAft>
              <a:buNone/>
            </a:pPr>
            <a:r>
              <a:rPr lang="en" sz="2800">
                <a:solidFill>
                  <a:srgbClr val="000000"/>
                </a:solidFill>
              </a:rPr>
              <a:t>      *Thur. April 13 EWHS 12 -1 pm</a:t>
            </a:r>
            <a:endParaRPr sz="28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514350" y="542925"/>
            <a:ext cx="8115301" cy="405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FF"/>
                </a:solidFill>
              </a:rPr>
              <a:t>Zebulon Middle Facts</a:t>
            </a:r>
            <a:endParaRPr b="1">
              <a:solidFill>
                <a:srgbClr val="0000FF"/>
              </a:solidFill>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7" name="Google Shape;67;p14"/>
          <p:cNvPicPr preferRelativeResize="0"/>
          <p:nvPr/>
        </p:nvPicPr>
        <p:blipFill>
          <a:blip r:embed="rId3">
            <a:alphaModFix/>
          </a:blip>
          <a:stretch>
            <a:fillRect/>
          </a:stretch>
        </p:blipFill>
        <p:spPr>
          <a:xfrm>
            <a:off x="4477425" y="198950"/>
            <a:ext cx="4666575" cy="4944550"/>
          </a:xfrm>
          <a:prstGeom prst="rect">
            <a:avLst/>
          </a:prstGeom>
          <a:noFill/>
          <a:ln>
            <a:noFill/>
          </a:ln>
        </p:spPr>
      </p:pic>
      <p:pic>
        <p:nvPicPr>
          <p:cNvPr id="68" name="Google Shape;68;p14"/>
          <p:cNvPicPr preferRelativeResize="0"/>
          <p:nvPr/>
        </p:nvPicPr>
        <p:blipFill>
          <a:blip r:embed="rId4">
            <a:alphaModFix/>
          </a:blip>
          <a:stretch>
            <a:fillRect/>
          </a:stretch>
        </p:blipFill>
        <p:spPr>
          <a:xfrm>
            <a:off x="311700" y="1017713"/>
            <a:ext cx="2133600" cy="2143125"/>
          </a:xfrm>
          <a:prstGeom prst="rect">
            <a:avLst/>
          </a:prstGeom>
          <a:noFill/>
          <a:ln>
            <a:noFill/>
          </a:ln>
        </p:spPr>
      </p:pic>
      <p:pic>
        <p:nvPicPr>
          <p:cNvPr id="69" name="Google Shape;69;p14"/>
          <p:cNvPicPr preferRelativeResize="0"/>
          <p:nvPr/>
        </p:nvPicPr>
        <p:blipFill>
          <a:blip r:embed="rId5">
            <a:alphaModFix/>
          </a:blip>
          <a:stretch>
            <a:fillRect/>
          </a:stretch>
        </p:blipFill>
        <p:spPr>
          <a:xfrm>
            <a:off x="2590249" y="2361374"/>
            <a:ext cx="1998175" cy="199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FF"/>
                </a:solidFill>
              </a:rPr>
              <a:t>East Wake High F</a:t>
            </a:r>
            <a:r>
              <a:rPr b="1" lang="en">
                <a:solidFill>
                  <a:srgbClr val="0000FF"/>
                </a:solidFill>
              </a:rPr>
              <a:t>acts</a:t>
            </a:r>
            <a:endParaRPr b="1">
              <a:solidFill>
                <a:srgbClr val="0000FF"/>
              </a:solidFill>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6" name="Google Shape;76;p15"/>
          <p:cNvPicPr preferRelativeResize="0"/>
          <p:nvPr/>
        </p:nvPicPr>
        <p:blipFill>
          <a:blip r:embed="rId3">
            <a:alphaModFix/>
          </a:blip>
          <a:stretch>
            <a:fillRect/>
          </a:stretch>
        </p:blipFill>
        <p:spPr>
          <a:xfrm>
            <a:off x="4571988" y="0"/>
            <a:ext cx="4582224" cy="5143500"/>
          </a:xfrm>
          <a:prstGeom prst="rect">
            <a:avLst/>
          </a:prstGeom>
          <a:noFill/>
          <a:ln>
            <a:noFill/>
          </a:ln>
        </p:spPr>
      </p:pic>
      <p:pic>
        <p:nvPicPr>
          <p:cNvPr id="77" name="Google Shape;77;p15"/>
          <p:cNvPicPr preferRelativeResize="0"/>
          <p:nvPr/>
        </p:nvPicPr>
        <p:blipFill>
          <a:blip r:embed="rId4">
            <a:alphaModFix/>
          </a:blip>
          <a:stretch>
            <a:fillRect/>
          </a:stretch>
        </p:blipFill>
        <p:spPr>
          <a:xfrm>
            <a:off x="570750" y="1662113"/>
            <a:ext cx="3924300" cy="212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FF"/>
                </a:solidFill>
              </a:rPr>
              <a:t>A day in the life of a middle schooler </a:t>
            </a:r>
            <a:r>
              <a:rPr b="1" lang="en" sz="1650">
                <a:solidFill>
                  <a:srgbClr val="0000FF"/>
                </a:solidFill>
              </a:rPr>
              <a:t>(6th, 7th &amp; 8th)</a:t>
            </a:r>
            <a:endParaRPr b="1" sz="1650">
              <a:solidFill>
                <a:srgbClr val="0000FF"/>
              </a:solidFill>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Char char="●"/>
            </a:pPr>
            <a:r>
              <a:rPr lang="en" sz="2000">
                <a:solidFill>
                  <a:srgbClr val="000000"/>
                </a:solidFill>
              </a:rPr>
              <a:t> A day  &amp; B day </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attending core classes every day - ELA, Math, Science &amp; Social Studies</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Attending 2 electives on A day and 2 </a:t>
            </a:r>
            <a:r>
              <a:rPr lang="en" sz="2000">
                <a:solidFill>
                  <a:srgbClr val="000000"/>
                </a:solidFill>
              </a:rPr>
              <a:t>electives</a:t>
            </a:r>
            <a:r>
              <a:rPr lang="en" sz="2000">
                <a:solidFill>
                  <a:srgbClr val="000000"/>
                </a:solidFill>
              </a:rPr>
              <a:t> on B day = 4 electives each 9 weeks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5 periods a day (each period 65 minutes)</a:t>
            </a:r>
            <a:endParaRPr sz="2000">
              <a:solidFill>
                <a:srgbClr val="000000"/>
              </a:solidFill>
            </a:endParaRPr>
          </a:p>
          <a:p>
            <a:pPr indent="-355600" lvl="0" marL="457200" rtl="0" algn="l">
              <a:spcBef>
                <a:spcPts val="0"/>
              </a:spcBef>
              <a:spcAft>
                <a:spcPts val="0"/>
              </a:spcAft>
              <a:buClr>
                <a:srgbClr val="000000"/>
              </a:buClr>
              <a:buSzPts val="2000"/>
              <a:buChar char="●"/>
            </a:pPr>
            <a:r>
              <a:rPr lang="en" sz="2000" u="sng">
                <a:solidFill>
                  <a:srgbClr val="0000FF"/>
                </a:solidFill>
                <a:hlinkClick r:id="rId3">
                  <a:extLst>
                    <a:ext uri="{A12FA001-AC4F-418D-AE19-62706E023703}">
                      <ahyp:hlinkClr val="tx"/>
                    </a:ext>
                  </a:extLst>
                </a:hlinkClick>
              </a:rPr>
              <a:t>Athletics</a:t>
            </a:r>
            <a:r>
              <a:rPr lang="en" sz="2000">
                <a:solidFill>
                  <a:srgbClr val="000000"/>
                </a:solidFill>
              </a:rPr>
              <a:t> for 7th &amp; 8th </a:t>
            </a:r>
            <a:r>
              <a:rPr lang="en" sz="2000">
                <a:solidFill>
                  <a:srgbClr val="000000"/>
                </a:solidFill>
              </a:rPr>
              <a:t>graders</a:t>
            </a:r>
            <a:endParaRPr sz="2000">
              <a:solidFill>
                <a:srgbClr val="000000"/>
              </a:solidFill>
            </a:endParaRPr>
          </a:p>
          <a:p>
            <a:pPr indent="-355600" lvl="0" marL="457200" rtl="0" algn="l">
              <a:spcBef>
                <a:spcPts val="0"/>
              </a:spcBef>
              <a:spcAft>
                <a:spcPts val="0"/>
              </a:spcAft>
              <a:buClr>
                <a:srgbClr val="000000"/>
              </a:buClr>
              <a:buSzPts val="2000"/>
              <a:buChar char="●"/>
            </a:pPr>
            <a:r>
              <a:rPr lang="en" sz="2000" u="sng">
                <a:solidFill>
                  <a:srgbClr val="0000FF"/>
                </a:solidFill>
                <a:hlinkClick r:id="rId4">
                  <a:extLst>
                    <a:ext uri="{A12FA001-AC4F-418D-AE19-62706E023703}">
                      <ahyp:hlinkClr val="tx"/>
                    </a:ext>
                  </a:extLst>
                </a:hlinkClick>
              </a:rPr>
              <a:t>Wide variety</a:t>
            </a:r>
            <a:r>
              <a:rPr lang="en" sz="2000">
                <a:solidFill>
                  <a:srgbClr val="0000FF"/>
                </a:solidFill>
              </a:rPr>
              <a:t> </a:t>
            </a:r>
            <a:r>
              <a:rPr lang="en" sz="2000">
                <a:solidFill>
                  <a:srgbClr val="000000"/>
                </a:solidFill>
              </a:rPr>
              <a:t>of </a:t>
            </a:r>
            <a:r>
              <a:rPr lang="en" sz="2000" u="sng">
                <a:solidFill>
                  <a:srgbClr val="0000FF"/>
                </a:solidFill>
                <a:hlinkClick r:id="rId5">
                  <a:extLst>
                    <a:ext uri="{A12FA001-AC4F-418D-AE19-62706E023703}">
                      <ahyp:hlinkClr val="tx"/>
                    </a:ext>
                  </a:extLst>
                </a:hlinkClick>
              </a:rPr>
              <a:t>after school clubs</a:t>
            </a:r>
            <a:endParaRPr sz="2000">
              <a:solidFill>
                <a:srgbClr val="0000FF"/>
              </a:solidFill>
            </a:endParaRPr>
          </a:p>
        </p:txBody>
      </p:sp>
      <p:pic>
        <p:nvPicPr>
          <p:cNvPr id="84" name="Google Shape;84;p16"/>
          <p:cNvPicPr preferRelativeResize="0"/>
          <p:nvPr/>
        </p:nvPicPr>
        <p:blipFill>
          <a:blip r:embed="rId6">
            <a:alphaModFix/>
          </a:blip>
          <a:stretch>
            <a:fillRect/>
          </a:stretch>
        </p:blipFill>
        <p:spPr>
          <a:xfrm>
            <a:off x="5659475" y="2968675"/>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219175"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solidFill>
                  <a:schemeClr val="hlink"/>
                </a:solidFill>
                <a:hlinkClick r:id="rId3"/>
              </a:rPr>
              <a:t>ZGTMMS School </a:t>
            </a:r>
            <a:r>
              <a:rPr lang="en" u="sng">
                <a:solidFill>
                  <a:schemeClr val="hlink"/>
                </a:solidFill>
                <a:hlinkClick r:id="rId4"/>
              </a:rPr>
              <a:t>Improvement</a:t>
            </a:r>
            <a:r>
              <a:rPr lang="en" u="sng">
                <a:solidFill>
                  <a:schemeClr val="hlink"/>
                </a:solidFill>
                <a:hlinkClick r:id="rId5"/>
              </a:rPr>
              <a:t> Plan</a:t>
            </a:r>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190500" marR="190500" rtl="0" algn="l">
              <a:lnSpc>
                <a:spcPct val="120000"/>
              </a:lnSpc>
              <a:spcBef>
                <a:spcPts val="1500"/>
              </a:spcBef>
              <a:spcAft>
                <a:spcPts val="0"/>
              </a:spcAft>
              <a:buNone/>
            </a:pPr>
            <a:r>
              <a:rPr b="1" lang="en">
                <a:solidFill>
                  <a:srgbClr val="333333"/>
                </a:solidFill>
                <a:latin typeface="Open Sans"/>
                <a:ea typeface="Open Sans"/>
                <a:cs typeface="Open Sans"/>
                <a:sym typeface="Open Sans"/>
              </a:rPr>
              <a:t>Vision &amp; Mission</a:t>
            </a:r>
            <a:endParaRPr b="1">
              <a:solidFill>
                <a:srgbClr val="333333"/>
              </a:solidFill>
              <a:latin typeface="Open Sans"/>
              <a:ea typeface="Open Sans"/>
              <a:cs typeface="Open Sans"/>
              <a:sym typeface="Open Sans"/>
            </a:endParaRPr>
          </a:p>
          <a:p>
            <a:pPr indent="-228600" lvl="0" marL="647700" marR="190500" rtl="0" algn="l">
              <a:spcBef>
                <a:spcPts val="1500"/>
              </a:spcBef>
              <a:spcAft>
                <a:spcPts val="0"/>
              </a:spcAft>
              <a:buClr>
                <a:srgbClr val="333333"/>
              </a:buClr>
              <a:buSzPts val="1200"/>
              <a:buFont typeface="Open Sans"/>
              <a:buNone/>
            </a:pPr>
            <a:r>
              <a:rPr lang="en" sz="1200">
                <a:solidFill>
                  <a:srgbClr val="333333"/>
                </a:solidFill>
                <a:latin typeface="Open Sans"/>
                <a:ea typeface="Open Sans"/>
                <a:cs typeface="Open Sans"/>
                <a:sym typeface="Open Sans"/>
              </a:rPr>
              <a:t>Zebulon Gifted &amp; Talented Magnet Middle school is a safe and collaborative environment that nurtures the unique gifts and talents and fosters student achievement and growth.</a:t>
            </a:r>
            <a:br>
              <a:rPr lang="en" sz="1200">
                <a:solidFill>
                  <a:srgbClr val="333333"/>
                </a:solidFill>
                <a:latin typeface="Open Sans"/>
                <a:ea typeface="Open Sans"/>
                <a:cs typeface="Open Sans"/>
                <a:sym typeface="Open Sans"/>
              </a:rPr>
            </a:br>
            <a:r>
              <a:rPr lang="en" sz="1200">
                <a:solidFill>
                  <a:srgbClr val="333333"/>
                </a:solidFill>
                <a:latin typeface="Open Sans"/>
                <a:ea typeface="Open Sans"/>
                <a:cs typeface="Open Sans"/>
                <a:sym typeface="Open Sans"/>
              </a:rPr>
              <a:t>ZGTMMS will prepare all students to be competitive in the 21st century by broadening the focus beyond core subjects to include life and thinking skills, current technology and global, civic, and health awareness.</a:t>
            </a:r>
            <a:endParaRPr sz="1200">
              <a:solidFill>
                <a:srgbClr val="333333"/>
              </a:solidFill>
              <a:latin typeface="Open Sans"/>
              <a:ea typeface="Open Sans"/>
              <a:cs typeface="Open Sans"/>
              <a:sym typeface="Open Sans"/>
            </a:endParaRPr>
          </a:p>
          <a:p>
            <a:pPr indent="0" lvl="0" marL="190500" marR="190500" rtl="0" algn="l">
              <a:lnSpc>
                <a:spcPct val="120000"/>
              </a:lnSpc>
              <a:spcBef>
                <a:spcPts val="1500"/>
              </a:spcBef>
              <a:spcAft>
                <a:spcPts val="0"/>
              </a:spcAft>
              <a:buNone/>
            </a:pPr>
            <a:r>
              <a:rPr b="1" lang="en">
                <a:solidFill>
                  <a:srgbClr val="333333"/>
                </a:solidFill>
                <a:latin typeface="Open Sans"/>
                <a:ea typeface="Open Sans"/>
                <a:cs typeface="Open Sans"/>
                <a:sym typeface="Open Sans"/>
              </a:rPr>
              <a:t>Core Values</a:t>
            </a:r>
            <a:endParaRPr b="1">
              <a:solidFill>
                <a:srgbClr val="333333"/>
              </a:solidFill>
              <a:latin typeface="Open Sans"/>
              <a:ea typeface="Open Sans"/>
              <a:cs typeface="Open Sans"/>
              <a:sym typeface="Open Sans"/>
            </a:endParaRPr>
          </a:p>
          <a:p>
            <a:pPr indent="-298450" lvl="1" marL="1104900" marR="190500" rtl="0" algn="l">
              <a:spcBef>
                <a:spcPts val="1500"/>
              </a:spcBef>
              <a:spcAft>
                <a:spcPts val="0"/>
              </a:spcAft>
              <a:buClr>
                <a:srgbClr val="333333"/>
              </a:buClr>
              <a:buSzPts val="1100"/>
              <a:buFont typeface="Arial"/>
              <a:buAutoNum type="arabicPeriod"/>
            </a:pPr>
            <a:r>
              <a:rPr lang="en" sz="1200">
                <a:solidFill>
                  <a:srgbClr val="333333"/>
                </a:solidFill>
                <a:highlight>
                  <a:srgbClr val="FFFFFF"/>
                </a:highlight>
                <a:latin typeface="Arial"/>
                <a:ea typeface="Arial"/>
                <a:cs typeface="Arial"/>
                <a:sym typeface="Arial"/>
              </a:rPr>
              <a:t>Establish meaningful relationships and collaborative classroom communities</a:t>
            </a:r>
            <a:endParaRPr sz="1200">
              <a:solidFill>
                <a:srgbClr val="333333"/>
              </a:solidFill>
              <a:highlight>
                <a:srgbClr val="FFFFFF"/>
              </a:highlight>
              <a:latin typeface="Arial"/>
              <a:ea typeface="Arial"/>
              <a:cs typeface="Arial"/>
              <a:sym typeface="Arial"/>
            </a:endParaRPr>
          </a:p>
          <a:p>
            <a:pPr indent="-298450" lvl="1" marL="1104900" marR="190500" rtl="0" algn="l">
              <a:spcBef>
                <a:spcPts val="0"/>
              </a:spcBef>
              <a:spcAft>
                <a:spcPts val="0"/>
              </a:spcAft>
              <a:buClr>
                <a:srgbClr val="333333"/>
              </a:buClr>
              <a:buSzPts val="1100"/>
              <a:buFont typeface="Arial"/>
              <a:buAutoNum type="arabicPeriod"/>
            </a:pPr>
            <a:r>
              <a:rPr lang="en" sz="1200">
                <a:solidFill>
                  <a:srgbClr val="333333"/>
                </a:solidFill>
                <a:highlight>
                  <a:srgbClr val="FFFFFF"/>
                </a:highlight>
                <a:latin typeface="Arial"/>
                <a:ea typeface="Arial"/>
                <a:cs typeface="Arial"/>
                <a:sym typeface="Arial"/>
              </a:rPr>
              <a:t>Provide rigorous and relevant core and elective curriculums that nurture each student’s gifts and talents.</a:t>
            </a:r>
            <a:endParaRPr sz="1200">
              <a:solidFill>
                <a:srgbClr val="333333"/>
              </a:solidFill>
              <a:highlight>
                <a:srgbClr val="FFFFFF"/>
              </a:highlight>
              <a:latin typeface="Arial"/>
              <a:ea typeface="Arial"/>
              <a:cs typeface="Arial"/>
              <a:sym typeface="Arial"/>
            </a:endParaRPr>
          </a:p>
          <a:p>
            <a:pPr indent="-298450" lvl="1" marL="1104900" marR="190500" rtl="0" algn="l">
              <a:spcBef>
                <a:spcPts val="0"/>
              </a:spcBef>
              <a:spcAft>
                <a:spcPts val="0"/>
              </a:spcAft>
              <a:buClr>
                <a:srgbClr val="333333"/>
              </a:buClr>
              <a:buSzPts val="1100"/>
              <a:buFont typeface="Arial"/>
              <a:buAutoNum type="arabicPeriod"/>
            </a:pPr>
            <a:r>
              <a:rPr lang="en" sz="1200">
                <a:solidFill>
                  <a:srgbClr val="333333"/>
                </a:solidFill>
                <a:highlight>
                  <a:srgbClr val="FFFFFF"/>
                </a:highlight>
                <a:latin typeface="Arial"/>
                <a:ea typeface="Arial"/>
                <a:cs typeface="Arial"/>
                <a:sym typeface="Arial"/>
              </a:rPr>
              <a:t>Emphasize individualized student growth and provide necessary support</a:t>
            </a:r>
            <a:endParaRPr sz="1200">
              <a:solidFill>
                <a:srgbClr val="333333"/>
              </a:solidFill>
              <a:highlight>
                <a:srgbClr val="FFFFFF"/>
              </a:highlight>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Business Alliance ?</a:t>
            </a:r>
            <a:endParaRPr/>
          </a:p>
        </p:txBody>
      </p:sp>
      <p:sp>
        <p:nvSpPr>
          <p:cNvPr id="96" name="Google Shape;96;p18"/>
          <p:cNvSpPr txBox="1"/>
          <p:nvPr>
            <p:ph idx="1" type="body"/>
          </p:nvPr>
        </p:nvSpPr>
        <p:spPr>
          <a:xfrm>
            <a:off x="311700" y="943600"/>
            <a:ext cx="8520600" cy="40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2A2A2A"/>
                </a:solidFill>
                <a:highlight>
                  <a:srgbClr val="FFFFFF"/>
                </a:highlight>
              </a:rPr>
              <a:t>Your business can join others, civic organizations, and higher-education institutions in providing relevant, realistic experiences that help students see the connection between academic success today and career success tomorrow. The Wake County School-to-Career program is supported by a volunteer council and aligned with our Career-Technical Education curriculum.</a:t>
            </a:r>
            <a:endParaRPr b="1" sz="1600">
              <a:solidFill>
                <a:srgbClr val="2A2A2A"/>
              </a:solidFill>
              <a:highlight>
                <a:srgbClr val="FFFFFF"/>
              </a:highlight>
            </a:endParaRPr>
          </a:p>
          <a:p>
            <a:pPr indent="0" lvl="0" marL="0" rtl="0" algn="l">
              <a:spcBef>
                <a:spcPts val="1200"/>
              </a:spcBef>
              <a:spcAft>
                <a:spcPts val="0"/>
              </a:spcAft>
              <a:buNone/>
            </a:pPr>
            <a:r>
              <a:rPr lang="en" sz="1600">
                <a:solidFill>
                  <a:srgbClr val="2A2A2A"/>
                </a:solidFill>
                <a:highlight>
                  <a:srgbClr val="FFFFFF"/>
                </a:highlight>
              </a:rPr>
              <a:t>Middle and high school-based business alliances are partnerships between business leaders and educators to help every student make responsible, productive career choices by assisting with activities at school and in the workplace. Business Alliances get involved with career fairs, practice job interviews, discussions about business ethics, field trips, site tours, internships, guest speaking and resumé reviews to mention a few.</a:t>
            </a:r>
            <a:endParaRPr sz="1600">
              <a:solidFill>
                <a:srgbClr val="2A2A2A"/>
              </a:solidFill>
              <a:highlight>
                <a:srgbClr val="FFFFFF"/>
              </a:highlight>
            </a:endParaRPr>
          </a:p>
          <a:p>
            <a:pPr indent="0" lvl="0" marL="0" rtl="0" algn="ctr">
              <a:lnSpc>
                <a:spcPct val="100000"/>
              </a:lnSpc>
              <a:spcBef>
                <a:spcPts val="1200"/>
              </a:spcBef>
              <a:spcAft>
                <a:spcPts val="0"/>
              </a:spcAft>
              <a:buNone/>
            </a:pPr>
            <a:r>
              <a:rPr lang="en" sz="1600">
                <a:solidFill>
                  <a:srgbClr val="000000"/>
                </a:solidFill>
                <a:latin typeface="Arial"/>
                <a:ea typeface="Arial"/>
                <a:cs typeface="Arial"/>
                <a:sym typeface="Arial"/>
              </a:rPr>
              <a:t>WCPSS Regional BA Chairs - see handout </a:t>
            </a:r>
            <a:endParaRPr sz="16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600" u="sng">
                <a:solidFill>
                  <a:schemeClr val="hlink"/>
                </a:solidFill>
                <a:latin typeface="Arial"/>
                <a:ea typeface="Arial"/>
                <a:cs typeface="Arial"/>
                <a:sym typeface="Arial"/>
                <a:hlinkClick r:id="rId3"/>
              </a:rPr>
              <a:t>School to Career </a:t>
            </a:r>
            <a:r>
              <a:rPr lang="en" sz="1600" u="sng">
                <a:solidFill>
                  <a:schemeClr val="hlink"/>
                </a:solidFill>
                <a:latin typeface="Arial"/>
                <a:ea typeface="Arial"/>
                <a:cs typeface="Arial"/>
                <a:sym typeface="Arial"/>
                <a:hlinkClick r:id="rId4"/>
              </a:rPr>
              <a:t>Volunteer</a:t>
            </a:r>
            <a:r>
              <a:rPr lang="en" sz="1600" u="sng">
                <a:solidFill>
                  <a:schemeClr val="hlink"/>
                </a:solidFill>
                <a:latin typeface="Arial"/>
                <a:ea typeface="Arial"/>
                <a:cs typeface="Arial"/>
                <a:sym typeface="Arial"/>
                <a:hlinkClick r:id="rId5"/>
              </a:rPr>
              <a:t> </a:t>
            </a:r>
            <a:r>
              <a:rPr lang="en" sz="1600" u="sng">
                <a:solidFill>
                  <a:schemeClr val="hlink"/>
                </a:solidFill>
                <a:latin typeface="Arial"/>
                <a:ea typeface="Arial"/>
                <a:cs typeface="Arial"/>
                <a:sym typeface="Arial"/>
                <a:hlinkClick r:id="rId6"/>
              </a:rPr>
              <a:t>Superintendent’s</a:t>
            </a:r>
            <a:r>
              <a:rPr lang="en" sz="1600" u="sng">
                <a:solidFill>
                  <a:schemeClr val="hlink"/>
                </a:solidFill>
                <a:latin typeface="Arial"/>
                <a:ea typeface="Arial"/>
                <a:cs typeface="Arial"/>
                <a:sym typeface="Arial"/>
                <a:hlinkClick r:id="rId7"/>
              </a:rPr>
              <a:t> Breakfast Oct 2022</a:t>
            </a:r>
            <a:endParaRPr sz="16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750"/>
              <a:t>What is Career &amp; Technical Education?</a:t>
            </a:r>
            <a:r>
              <a:rPr b="1" lang="en"/>
              <a:t> </a:t>
            </a:r>
            <a:endParaRPr b="1"/>
          </a:p>
        </p:txBody>
      </p:sp>
      <p:sp>
        <p:nvSpPr>
          <p:cNvPr id="102" name="Google Shape;102;p19"/>
          <p:cNvSpPr txBox="1"/>
          <p:nvPr>
            <p:ph idx="1" type="body"/>
          </p:nvPr>
        </p:nvSpPr>
        <p:spPr>
          <a:xfrm>
            <a:off x="311700" y="1152475"/>
            <a:ext cx="8520600" cy="387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rgbClr val="333333"/>
                </a:solidFill>
              </a:rPr>
              <a:t>Our Career and Technical Education (CTE) program aims to prepare students for employment opportunities, advanced education and productive lives.</a:t>
            </a:r>
            <a:endParaRPr sz="1700">
              <a:solidFill>
                <a:srgbClr val="333333"/>
              </a:solidFill>
            </a:endParaRPr>
          </a:p>
          <a:p>
            <a:pPr indent="0" lvl="0" marL="0" rtl="0" algn="l">
              <a:spcBef>
                <a:spcPts val="1200"/>
              </a:spcBef>
              <a:spcAft>
                <a:spcPts val="0"/>
              </a:spcAft>
              <a:buNone/>
            </a:pPr>
            <a:r>
              <a:rPr lang="en" sz="1700">
                <a:solidFill>
                  <a:srgbClr val="333333"/>
                </a:solidFill>
              </a:rPr>
              <a:t> CTE promotes best practices that enhance teachers' efforts to improve student achievement and encourage responsible career choices. We want to meet students' needs, cultivate their abilities and help them realize their aspirations.</a:t>
            </a:r>
            <a:endParaRPr sz="1700">
              <a:solidFill>
                <a:srgbClr val="333333"/>
              </a:solidFill>
            </a:endParaRPr>
          </a:p>
          <a:p>
            <a:pPr indent="0" lvl="0" marL="0" rtl="0" algn="l">
              <a:spcBef>
                <a:spcPts val="1200"/>
              </a:spcBef>
              <a:spcAft>
                <a:spcPts val="0"/>
              </a:spcAft>
              <a:buClr>
                <a:schemeClr val="dk1"/>
              </a:buClr>
              <a:buSzPts val="1100"/>
              <a:buFont typeface="Arial"/>
              <a:buNone/>
            </a:pPr>
            <a:r>
              <a:rPr lang="en" sz="1700">
                <a:solidFill>
                  <a:srgbClr val="333333"/>
                </a:solidFill>
              </a:rPr>
              <a:t>Middle school students are offered exploratory courses in business and information technologies, life skills, technology systems and career decisions. </a:t>
            </a:r>
            <a:endParaRPr sz="1700">
              <a:solidFill>
                <a:srgbClr val="333333"/>
              </a:solidFill>
            </a:endParaRPr>
          </a:p>
          <a:p>
            <a:pPr indent="0" lvl="0" marL="0" rtl="0" algn="l">
              <a:spcBef>
                <a:spcPts val="1200"/>
              </a:spcBef>
              <a:spcAft>
                <a:spcPts val="1200"/>
              </a:spcAft>
              <a:buClr>
                <a:schemeClr val="dk1"/>
              </a:buClr>
              <a:buSzPts val="1100"/>
              <a:buFont typeface="Arial"/>
              <a:buNone/>
            </a:pPr>
            <a:r>
              <a:rPr lang="en" sz="1700">
                <a:solidFill>
                  <a:srgbClr val="455560"/>
                </a:solidFill>
                <a:highlight>
                  <a:srgbClr val="FFFFFF"/>
                </a:highlight>
              </a:rPr>
              <a:t>In high schools, introductory courses are available at grades 9 and 10, with advanced and specialized instruction in 11 and 12. We have agriculture, business and information technology, career development, health occupations, family and consumer sciences, marketing, technology, and trade and industry.</a:t>
            </a:r>
            <a:endParaRPr sz="1700">
              <a:solidFill>
                <a:srgbClr val="333333"/>
              </a:solidFill>
            </a:endParaRPr>
          </a:p>
        </p:txBody>
      </p:sp>
      <p:pic>
        <p:nvPicPr>
          <p:cNvPr id="103" name="Google Shape;103;p19"/>
          <p:cNvPicPr preferRelativeResize="0"/>
          <p:nvPr/>
        </p:nvPicPr>
        <p:blipFill>
          <a:blip r:embed="rId3">
            <a:alphaModFix/>
          </a:blip>
          <a:stretch>
            <a:fillRect/>
          </a:stretch>
        </p:blipFill>
        <p:spPr>
          <a:xfrm>
            <a:off x="7326700" y="184175"/>
            <a:ext cx="1646674" cy="109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FF"/>
                </a:solidFill>
              </a:rPr>
              <a:t>CTE = Real World Skills in a Classroom</a:t>
            </a:r>
            <a:endParaRPr>
              <a:solidFill>
                <a:srgbClr val="0000FF"/>
              </a:solidFill>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20"/>
          <p:cNvPicPr preferRelativeResize="0"/>
          <p:nvPr/>
        </p:nvPicPr>
        <p:blipFill rotWithShape="1">
          <a:blip r:embed="rId3">
            <a:alphaModFix/>
          </a:blip>
          <a:srcRect b="0" l="0" r="0" t="33576"/>
          <a:stretch/>
        </p:blipFill>
        <p:spPr>
          <a:xfrm>
            <a:off x="1495750" y="1313750"/>
            <a:ext cx="6152499" cy="3416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FF"/>
                </a:solidFill>
              </a:rPr>
              <a:t>What is a Career Development Coordinator?</a:t>
            </a:r>
            <a:endParaRPr b="1">
              <a:solidFill>
                <a:srgbClr val="0000FF"/>
              </a:solidFill>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rgbClr val="333333"/>
                </a:solidFill>
              </a:rPr>
              <a:t>Each middle school has a 50% Career Development Coordinator to support the school-to-career connection and facilitate business alliance activities.</a:t>
            </a:r>
            <a:endParaRPr sz="1700">
              <a:solidFill>
                <a:srgbClr val="333333"/>
              </a:solidFill>
            </a:endParaRPr>
          </a:p>
          <a:p>
            <a:pPr indent="0" lvl="0" marL="0" rtl="0" algn="l">
              <a:spcBef>
                <a:spcPts val="1200"/>
              </a:spcBef>
              <a:spcAft>
                <a:spcPts val="0"/>
              </a:spcAft>
              <a:buNone/>
            </a:pPr>
            <a:r>
              <a:rPr lang="en" sz="1700">
                <a:solidFill>
                  <a:srgbClr val="455560"/>
                </a:solidFill>
                <a:highlight>
                  <a:srgbClr val="FFFFFF"/>
                </a:highlight>
              </a:rPr>
              <a:t>Each high school has a 100% </a:t>
            </a:r>
            <a:r>
              <a:rPr lang="en" sz="1700" u="sng">
                <a:solidFill>
                  <a:schemeClr val="hlink"/>
                </a:solidFill>
                <a:highlight>
                  <a:srgbClr val="FFFFFF"/>
                </a:highlight>
                <a:hlinkClick r:id="rId3"/>
              </a:rPr>
              <a:t>Career Development Coordinator</a:t>
            </a:r>
            <a:r>
              <a:rPr lang="en" sz="1700">
                <a:solidFill>
                  <a:srgbClr val="455560"/>
                </a:solidFill>
                <a:highlight>
                  <a:srgbClr val="FFFFFF"/>
                </a:highlight>
              </a:rPr>
              <a:t> to support students and find internships and job-shadowing opportunities. Special Populations Coordinators provide support services for qualifying students. Dual enrollment and advanced placement opportunities are available at local community colleges.</a:t>
            </a:r>
            <a:endParaRPr sz="1700">
              <a:solidFill>
                <a:srgbClr val="333333"/>
              </a:solidFill>
            </a:endParaRPr>
          </a:p>
          <a:p>
            <a:pPr indent="0" lvl="0" marL="0" rtl="0" algn="l">
              <a:spcBef>
                <a:spcPts val="1200"/>
              </a:spcBef>
              <a:spcAft>
                <a:spcPts val="0"/>
              </a:spcAft>
              <a:buNone/>
            </a:pPr>
            <a:r>
              <a:t/>
            </a:r>
            <a:endParaRPr b="1" sz="2000">
              <a:solidFill>
                <a:srgbClr val="0000FF"/>
              </a:solidFill>
              <a:latin typeface="Open Sans"/>
              <a:ea typeface="Open Sans"/>
              <a:cs typeface="Open Sans"/>
              <a:sym typeface="Open Sans"/>
            </a:endParaRPr>
          </a:p>
          <a:p>
            <a:pPr indent="0" lvl="0" marL="0" rtl="0" algn="ctr">
              <a:spcBef>
                <a:spcPts val="1200"/>
              </a:spcBef>
              <a:spcAft>
                <a:spcPts val="1200"/>
              </a:spcAft>
              <a:buNone/>
            </a:pPr>
            <a:r>
              <a:t/>
            </a:r>
            <a:endParaRPr b="1" sz="2000">
              <a:solidFill>
                <a:srgbClr val="0000FF"/>
              </a:solidFill>
              <a:latin typeface="Open Sans"/>
              <a:ea typeface="Open Sans"/>
              <a:cs typeface="Open Sans"/>
              <a:sym typeface="Open Sans"/>
            </a:endParaRPr>
          </a:p>
        </p:txBody>
      </p:sp>
      <p:pic>
        <p:nvPicPr>
          <p:cNvPr id="117" name="Google Shape;117;p21"/>
          <p:cNvPicPr preferRelativeResize="0"/>
          <p:nvPr/>
        </p:nvPicPr>
        <p:blipFill rotWithShape="1">
          <a:blip r:embed="rId4">
            <a:alphaModFix/>
          </a:blip>
          <a:srcRect b="-4170" l="-9182" r="0" t="4170"/>
          <a:stretch/>
        </p:blipFill>
        <p:spPr>
          <a:xfrm>
            <a:off x="1341063" y="3367325"/>
            <a:ext cx="6461875" cy="1776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